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388" r:id="rId2"/>
    <p:sldId id="387" r:id="rId3"/>
    <p:sldId id="390" r:id="rId4"/>
    <p:sldId id="422" r:id="rId5"/>
    <p:sldId id="533" r:id="rId6"/>
    <p:sldId id="441" r:id="rId7"/>
    <p:sldId id="442" r:id="rId8"/>
    <p:sldId id="443" r:id="rId9"/>
    <p:sldId id="420" r:id="rId10"/>
    <p:sldId id="395" r:id="rId11"/>
    <p:sldId id="386" r:id="rId12"/>
    <p:sldId id="426" r:id="rId13"/>
    <p:sldId id="427" r:id="rId14"/>
    <p:sldId id="428" r:id="rId15"/>
    <p:sldId id="378" r:id="rId16"/>
    <p:sldId id="406" r:id="rId17"/>
    <p:sldId id="431" r:id="rId18"/>
    <p:sldId id="432" r:id="rId19"/>
    <p:sldId id="446" r:id="rId20"/>
    <p:sldId id="463" r:id="rId21"/>
    <p:sldId id="521" r:id="rId22"/>
    <p:sldId id="573" r:id="rId23"/>
    <p:sldId id="557" r:id="rId24"/>
    <p:sldId id="436" r:id="rId25"/>
    <p:sldId id="471" r:id="rId26"/>
    <p:sldId id="438" r:id="rId27"/>
    <p:sldId id="473" r:id="rId28"/>
    <p:sldId id="569" r:id="rId29"/>
    <p:sldId id="582" r:id="rId30"/>
    <p:sldId id="565" r:id="rId31"/>
    <p:sldId id="583" r:id="rId32"/>
    <p:sldId id="408" r:id="rId33"/>
  </p:sldIdLst>
  <p:sldSz cx="9144000" cy="5143500" type="screen16x9"/>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xmlns="" val="1"/>
      </p:ext>
    </p:extLst>
  </p:showPr>
  <p:clrMru>
    <a:srgbClr val="1B9BC2"/>
    <a:srgbClr val="E9E9E9"/>
    <a:srgbClr val="4AE0D4"/>
    <a:srgbClr val="34AAC8"/>
    <a:srgbClr val="EE3636"/>
    <a:srgbClr val="53C3B0"/>
    <a:srgbClr val="F49022"/>
    <a:srgbClr val="317FB7"/>
    <a:srgbClr val="19A7D7"/>
    <a:srgbClr val="EA706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2" autoAdjust="0"/>
    <p:restoredTop sz="94805" autoAdjust="0"/>
  </p:normalViewPr>
  <p:slideViewPr>
    <p:cSldViewPr>
      <p:cViewPr>
        <p:scale>
          <a:sx n="100" d="100"/>
          <a:sy n="100" d="100"/>
        </p:scale>
        <p:origin x="-1956" y="-828"/>
      </p:cViewPr>
      <p:guideLst>
        <p:guide orient="horz" pos="1617"/>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130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2A480B-24F9-4CDC-955A-E4C7F6E7F866}" type="datetimeFigureOut">
              <a:rPr lang="zh-CN" altLang="en-US" smtClean="0"/>
              <a:pPr/>
              <a:t>2019/6/18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AE2D31-2B6A-425C-8DAF-63D853CEDF0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17</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18</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19</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20</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21</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22</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23</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24</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25</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26</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27</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28</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29</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30</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31</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32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7</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11</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AE2D31-2B6A-425C-8DAF-63D853CEDF05}" type="slidenum">
              <a:rPr lang="zh-CN" altLang="en-US" smtClean="0"/>
              <a:pPr/>
              <a:t>15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3"/>
          <p:cNvSpPr>
            <a:spLocks noChangeArrowheads="1"/>
          </p:cNvSpPr>
          <p:nvPr userDrawn="1"/>
        </p:nvSpPr>
        <p:spPr bwMode="auto">
          <a:xfrm>
            <a:off x="-7561" y="195486"/>
            <a:ext cx="440283" cy="536077"/>
          </a:xfrm>
          <a:prstGeom prst="rect">
            <a:avLst/>
          </a:prstGeom>
          <a:solidFill>
            <a:schemeClr val="accent1"/>
          </a:solidFill>
          <a:ln>
            <a:noFill/>
          </a:ln>
        </p:spPr>
        <p:txBody>
          <a:bodyPr anchor="ctr"/>
          <a:lstStyle/>
          <a:p>
            <a:pPr algn="ctr" eaLnBrk="1" hangingPunct="1">
              <a:buFont typeface="Arial" panose="020B0604020202020204" pitchFamily="34" charset="0"/>
              <a:buNone/>
            </a:pPr>
            <a:endParaRPr lang="zh-CN" altLang="zh-CN">
              <a:gradFill>
                <a:gsLst>
                  <a:gs pos="0">
                    <a:schemeClr val="accent2"/>
                  </a:gs>
                  <a:gs pos="100000">
                    <a:schemeClr val="accent1"/>
                  </a:gs>
                </a:gsLst>
                <a:lin ang="10800000" scaled="0"/>
              </a:gradFill>
              <a:latin typeface="宋体" panose="02010600030101010101" pitchFamily="2" charset="-122"/>
              <a:sym typeface="宋体" panose="02010600030101010101" pitchFamily="2" charset="-122"/>
            </a:endParaRPr>
          </a:p>
        </p:txBody>
      </p:sp>
      <p:sp>
        <p:nvSpPr>
          <p:cNvPr id="8" name="任意多边形 7"/>
          <p:cNvSpPr>
            <a:spLocks noChangeArrowheads="1"/>
          </p:cNvSpPr>
          <p:nvPr userDrawn="1"/>
        </p:nvSpPr>
        <p:spPr bwMode="auto">
          <a:xfrm>
            <a:off x="0" y="5092030"/>
            <a:ext cx="9144000" cy="86723"/>
          </a:xfrm>
          <a:custGeom>
            <a:avLst/>
            <a:gdLst>
              <a:gd name="connsiteX0" fmla="*/ 0 w 9144000"/>
              <a:gd name="connsiteY0" fmla="*/ 0 h 130016"/>
              <a:gd name="connsiteX1" fmla="*/ 2266950 w 9144000"/>
              <a:gd name="connsiteY1" fmla="*/ 0 h 130016"/>
              <a:gd name="connsiteX2" fmla="*/ 2266951 w 9144000"/>
              <a:gd name="connsiteY2" fmla="*/ 0 h 130016"/>
              <a:gd name="connsiteX3" fmla="*/ 4572000 w 9144000"/>
              <a:gd name="connsiteY3" fmla="*/ 0 h 130016"/>
              <a:gd name="connsiteX4" fmla="*/ 6838950 w 9144000"/>
              <a:gd name="connsiteY4" fmla="*/ 0 h 130016"/>
              <a:gd name="connsiteX5" fmla="*/ 9144000 w 9144000"/>
              <a:gd name="connsiteY5" fmla="*/ 0 h 130016"/>
              <a:gd name="connsiteX6" fmla="*/ 9144000 w 9144000"/>
              <a:gd name="connsiteY6" fmla="*/ 130016 h 130016"/>
              <a:gd name="connsiteX7" fmla="*/ 6838950 w 9144000"/>
              <a:gd name="connsiteY7" fmla="*/ 130016 h 130016"/>
              <a:gd name="connsiteX8" fmla="*/ 4572000 w 9144000"/>
              <a:gd name="connsiteY8" fmla="*/ 130016 h 130016"/>
              <a:gd name="connsiteX9" fmla="*/ 2266951 w 9144000"/>
              <a:gd name="connsiteY9" fmla="*/ 130016 h 130016"/>
              <a:gd name="connsiteX10" fmla="*/ 2266950 w 9144000"/>
              <a:gd name="connsiteY10" fmla="*/ 130016 h 130016"/>
              <a:gd name="connsiteX11" fmla="*/ 0 w 9144000"/>
              <a:gd name="connsiteY11" fmla="*/ 130016 h 13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130016">
                <a:moveTo>
                  <a:pt x="0" y="0"/>
                </a:moveTo>
                <a:lnTo>
                  <a:pt x="2266950" y="0"/>
                </a:lnTo>
                <a:lnTo>
                  <a:pt x="2266951" y="0"/>
                </a:lnTo>
                <a:lnTo>
                  <a:pt x="4572000" y="0"/>
                </a:lnTo>
                <a:lnTo>
                  <a:pt x="6838950" y="0"/>
                </a:lnTo>
                <a:lnTo>
                  <a:pt x="9144000" y="0"/>
                </a:lnTo>
                <a:lnTo>
                  <a:pt x="9144000" y="130016"/>
                </a:lnTo>
                <a:lnTo>
                  <a:pt x="6838950" y="130016"/>
                </a:lnTo>
                <a:lnTo>
                  <a:pt x="4572000" y="130016"/>
                </a:lnTo>
                <a:lnTo>
                  <a:pt x="2266951" y="130016"/>
                </a:lnTo>
                <a:lnTo>
                  <a:pt x="2266950" y="130016"/>
                </a:lnTo>
                <a:lnTo>
                  <a:pt x="0" y="130016"/>
                </a:lnTo>
                <a:close/>
              </a:path>
            </a:pathLst>
          </a:custGeom>
          <a:solidFill>
            <a:schemeClr val="accent1"/>
          </a:solidFill>
          <a:ln>
            <a:noFill/>
          </a:ln>
        </p:spPr>
        <p:txBody>
          <a:bodyPr wrap="square" anchor="ctr">
            <a:noAutofit/>
          </a:bodyPr>
          <a:lstStyle/>
          <a:p>
            <a:pPr algn="ctr" eaLnBrk="1" hangingPunct="1">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sp>
        <p:nvSpPr>
          <p:cNvPr id="6" name="灯片编号占位符 5"/>
          <p:cNvSpPr>
            <a:spLocks noGrp="1"/>
          </p:cNvSpPr>
          <p:nvPr>
            <p:ph type="sldNum" sz="quarter" idx="12"/>
          </p:nvPr>
        </p:nvSpPr>
        <p:spPr>
          <a:xfrm>
            <a:off x="7010400" y="4933237"/>
            <a:ext cx="2133600" cy="273844"/>
          </a:xfrm>
        </p:spPr>
        <p:txBody>
          <a:bodyPr/>
          <a:lstStyle>
            <a:lvl1pPr>
              <a:defRPr>
                <a:solidFill>
                  <a:schemeClr val="bg1"/>
                </a:solidFill>
              </a:defRPr>
            </a:lvl1pPr>
          </a:lstStyle>
          <a:p>
            <a:fld id="{5B46943D-4D1A-4227-8E4A-4C0DFA2C8D4F}" type="slidenum">
              <a:rPr lang="zh-CN" altLang="en-US" smtClean="0"/>
              <a:pPr/>
              <a:t>‹#›</a:t>
            </a:fld>
            <a:endParaRPr lang="zh-CN" altLang="en-US" dirty="0"/>
          </a:p>
        </p:txBody>
      </p:sp>
      <p:sp>
        <p:nvSpPr>
          <p:cNvPr id="4" name="日期占位符 3"/>
          <p:cNvSpPr>
            <a:spLocks noGrp="1"/>
          </p:cNvSpPr>
          <p:nvPr>
            <p:ph type="dt" sz="half" idx="10"/>
          </p:nvPr>
        </p:nvSpPr>
        <p:spPr>
          <a:xfrm>
            <a:off x="37260" y="4941570"/>
            <a:ext cx="2133600" cy="273844"/>
          </a:xfrm>
        </p:spPr>
        <p:txBody>
          <a:bodyPr/>
          <a:lstStyle>
            <a:lvl1pPr>
              <a:defRPr>
                <a:solidFill>
                  <a:schemeClr val="bg1">
                    <a:lumMod val="95000"/>
                  </a:schemeClr>
                </a:solidFill>
              </a:defRPr>
            </a:lvl1pPr>
          </a:lstStyle>
          <a:p>
            <a:fld id="{A0F1D807-92CB-40E1-8909-FC53D865401B}" type="datetimeFigureOut">
              <a:rPr lang="zh-CN" altLang="en-US" smtClean="0"/>
              <a:pPr/>
              <a:t>2019/6/18</a:t>
            </a:fld>
            <a:endParaRPr lang="zh-CN" altLang="en-US"/>
          </a:p>
        </p:txBody>
      </p:sp>
      <p:sp>
        <p:nvSpPr>
          <p:cNvPr id="9" name="TextBox 4"/>
          <p:cNvSpPr>
            <a:spLocks noChangeArrowheads="1"/>
          </p:cNvSpPr>
          <p:nvPr userDrawn="1"/>
        </p:nvSpPr>
        <p:spPr bwMode="auto">
          <a:xfrm>
            <a:off x="539552" y="207328"/>
            <a:ext cx="2698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zh-CN" altLang="en-US" sz="28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输入相关的标题</a:t>
            </a:r>
          </a:p>
        </p:txBody>
      </p:sp>
      <p:cxnSp>
        <p:nvCxnSpPr>
          <p:cNvPr id="11" name="直接连接符 10"/>
          <p:cNvCxnSpPr/>
          <p:nvPr userDrawn="1"/>
        </p:nvCxnSpPr>
        <p:spPr>
          <a:xfrm>
            <a:off x="425102" y="722928"/>
            <a:ext cx="875541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TextBox 4"/>
          <p:cNvSpPr>
            <a:spLocks noChangeArrowheads="1"/>
          </p:cNvSpPr>
          <p:nvPr userDrawn="1"/>
        </p:nvSpPr>
        <p:spPr bwMode="auto">
          <a:xfrm>
            <a:off x="7956376" y="192013"/>
            <a:ext cx="859531" cy="530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en-US" altLang="zh-CN" sz="1800" b="1" dirty="0">
                <a:gradFill>
                  <a:gsLst>
                    <a:gs pos="0">
                      <a:schemeClr val="accent2"/>
                    </a:gs>
                    <a:gs pos="100000">
                      <a:schemeClr val="accent1"/>
                    </a:gs>
                  </a:gsLst>
                  <a:lin ang="10800000" scaled="0"/>
                </a:gradFill>
                <a:latin typeface="微软雅黑" panose="020B0503020204020204" pitchFamily="34" charset="-122"/>
                <a:ea typeface="微软雅黑" panose="020B0503020204020204" pitchFamily="34" charset="-122"/>
                <a:sym typeface="微软雅黑" panose="020B0503020204020204" pitchFamily="34" charset="-122"/>
              </a:rPr>
              <a:t>LOGO</a:t>
            </a:r>
          </a:p>
          <a:p>
            <a:pPr eaLnBrk="1" hangingPunct="1">
              <a:buFont typeface="Arial" panose="020B0604020202020204" pitchFamily="34" charset="0"/>
              <a:buNone/>
            </a:pPr>
            <a:r>
              <a:rPr lang="zh-CN" altLang="en-US" sz="1000" b="1" dirty="0">
                <a:gradFill>
                  <a:gsLst>
                    <a:gs pos="0">
                      <a:schemeClr val="accent2"/>
                    </a:gs>
                    <a:gs pos="100000">
                      <a:schemeClr val="accent1"/>
                    </a:gs>
                  </a:gsLst>
                  <a:lin ang="10800000" scaled="0"/>
                </a:gradFill>
                <a:latin typeface="微软雅黑" panose="020B0503020204020204" pitchFamily="34" charset="-122"/>
                <a:ea typeface="微软雅黑" panose="020B0503020204020204" pitchFamily="34" charset="-122"/>
                <a:sym typeface="微软雅黑" panose="020B0503020204020204" pitchFamily="34" charset="-122"/>
              </a:rPr>
              <a:t>  公司文字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47"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5"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740"/>
            <a:ext cx="8229600" cy="857250"/>
          </a:xfrm>
        </p:spPr>
        <p:txBody>
          <a:bodyPr/>
          <a:lstStyle/>
          <a:p>
            <a:r>
              <a:rPr lang="zh-CN" altLang="en-US"/>
              <a:t>单击此处编辑母版标题样式</a:t>
            </a:r>
          </a:p>
        </p:txBody>
      </p:sp>
      <p:sp>
        <p:nvSpPr>
          <p:cNvPr id="3" name="日期占位符 3"/>
          <p:cNvSpPr>
            <a:spLocks noGrp="1" noChangeArrowheads="1"/>
          </p:cNvSpPr>
          <p:nvPr>
            <p:ph type="dt" sz="half" idx="10"/>
          </p:nvPr>
        </p:nvSpPr>
        <p:spPr/>
        <p:txBody>
          <a:bodyPr/>
          <a:lstStyle>
            <a:lvl1pPr>
              <a:defRPr/>
            </a:lvl1pPr>
          </a:lstStyle>
          <a:p>
            <a:pPr>
              <a:defRPr/>
            </a:pPr>
            <a:fld id="{379AC49B-49DD-4668-8FC6-2EEB8142D508}" type="datetime1">
              <a:rPr lang="zh-CN" altLang="en-US"/>
              <a:pPr>
                <a:defRPr/>
              </a:pPr>
              <a:t>2019/6/18</a:t>
            </a:fld>
            <a:endParaRPr lang="zh-CN" altLang="en-US" sz="18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fld id="{E52EAD02-0CEF-4C0F-8421-B0DABE306801}" type="slidenum">
              <a:rPr lang="zh-CN" altLang="en-US"/>
              <a:pPr/>
              <a:t>‹#›</a:t>
            </a:fld>
            <a:endParaRPr lang="zh-CN" altLang="en-US" sz="1800">
              <a:solidFill>
                <a:schemeClr val="tx1"/>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标题和内容">
    <p:bg>
      <p:bgPr>
        <a:solidFill>
          <a:srgbClr val="F3F3F3"/>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7" name="矩形 3"/>
          <p:cNvSpPr>
            <a:spLocks noChangeArrowheads="1"/>
          </p:cNvSpPr>
          <p:nvPr userDrawn="1"/>
        </p:nvSpPr>
        <p:spPr bwMode="auto">
          <a:xfrm>
            <a:off x="-7561" y="195486"/>
            <a:ext cx="440283" cy="536077"/>
          </a:xfrm>
          <a:prstGeom prst="rect">
            <a:avLst/>
          </a:prstGeom>
          <a:solidFill>
            <a:schemeClr val="accent1"/>
          </a:solidFill>
          <a:ln>
            <a:noFill/>
          </a:ln>
        </p:spPr>
        <p:txBody>
          <a:bodyPr anchor="ctr"/>
          <a:lstStyle/>
          <a:p>
            <a:pPr algn="ctr" eaLnBrk="1" hangingPunct="1">
              <a:buFont typeface="Arial" panose="020B0604020202020204" pitchFamily="34" charset="0"/>
              <a:buNone/>
            </a:pPr>
            <a:endParaRPr lang="zh-CN" altLang="zh-CN">
              <a:gradFill>
                <a:gsLst>
                  <a:gs pos="0">
                    <a:schemeClr val="accent2"/>
                  </a:gs>
                  <a:gs pos="100000">
                    <a:schemeClr val="accent1"/>
                  </a:gs>
                </a:gsLst>
                <a:lin ang="10800000" scaled="0"/>
              </a:gradFill>
              <a:latin typeface="宋体" panose="02010600030101010101" pitchFamily="2" charset="-122"/>
              <a:sym typeface="宋体" panose="02010600030101010101" pitchFamily="2" charset="-122"/>
            </a:endParaRPr>
          </a:p>
        </p:txBody>
      </p:sp>
      <p:sp>
        <p:nvSpPr>
          <p:cNvPr id="8" name="任意多边形 7"/>
          <p:cNvSpPr>
            <a:spLocks noChangeArrowheads="1"/>
          </p:cNvSpPr>
          <p:nvPr userDrawn="1"/>
        </p:nvSpPr>
        <p:spPr bwMode="auto">
          <a:xfrm>
            <a:off x="0" y="5092030"/>
            <a:ext cx="9144000" cy="86723"/>
          </a:xfrm>
          <a:custGeom>
            <a:avLst/>
            <a:gdLst>
              <a:gd name="connsiteX0" fmla="*/ 0 w 9144000"/>
              <a:gd name="connsiteY0" fmla="*/ 0 h 130016"/>
              <a:gd name="connsiteX1" fmla="*/ 2266950 w 9144000"/>
              <a:gd name="connsiteY1" fmla="*/ 0 h 130016"/>
              <a:gd name="connsiteX2" fmla="*/ 2266951 w 9144000"/>
              <a:gd name="connsiteY2" fmla="*/ 0 h 130016"/>
              <a:gd name="connsiteX3" fmla="*/ 4572000 w 9144000"/>
              <a:gd name="connsiteY3" fmla="*/ 0 h 130016"/>
              <a:gd name="connsiteX4" fmla="*/ 6838950 w 9144000"/>
              <a:gd name="connsiteY4" fmla="*/ 0 h 130016"/>
              <a:gd name="connsiteX5" fmla="*/ 9144000 w 9144000"/>
              <a:gd name="connsiteY5" fmla="*/ 0 h 130016"/>
              <a:gd name="connsiteX6" fmla="*/ 9144000 w 9144000"/>
              <a:gd name="connsiteY6" fmla="*/ 130016 h 130016"/>
              <a:gd name="connsiteX7" fmla="*/ 6838950 w 9144000"/>
              <a:gd name="connsiteY7" fmla="*/ 130016 h 130016"/>
              <a:gd name="connsiteX8" fmla="*/ 4572000 w 9144000"/>
              <a:gd name="connsiteY8" fmla="*/ 130016 h 130016"/>
              <a:gd name="connsiteX9" fmla="*/ 2266951 w 9144000"/>
              <a:gd name="connsiteY9" fmla="*/ 130016 h 130016"/>
              <a:gd name="connsiteX10" fmla="*/ 2266950 w 9144000"/>
              <a:gd name="connsiteY10" fmla="*/ 130016 h 130016"/>
              <a:gd name="connsiteX11" fmla="*/ 0 w 9144000"/>
              <a:gd name="connsiteY11" fmla="*/ 130016 h 13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44000" h="130016">
                <a:moveTo>
                  <a:pt x="0" y="0"/>
                </a:moveTo>
                <a:lnTo>
                  <a:pt x="2266950" y="0"/>
                </a:lnTo>
                <a:lnTo>
                  <a:pt x="2266951" y="0"/>
                </a:lnTo>
                <a:lnTo>
                  <a:pt x="4572000" y="0"/>
                </a:lnTo>
                <a:lnTo>
                  <a:pt x="6838950" y="0"/>
                </a:lnTo>
                <a:lnTo>
                  <a:pt x="9144000" y="0"/>
                </a:lnTo>
                <a:lnTo>
                  <a:pt x="9144000" y="130016"/>
                </a:lnTo>
                <a:lnTo>
                  <a:pt x="6838950" y="130016"/>
                </a:lnTo>
                <a:lnTo>
                  <a:pt x="4572000" y="130016"/>
                </a:lnTo>
                <a:lnTo>
                  <a:pt x="2266951" y="130016"/>
                </a:lnTo>
                <a:lnTo>
                  <a:pt x="2266950" y="130016"/>
                </a:lnTo>
                <a:lnTo>
                  <a:pt x="0" y="130016"/>
                </a:lnTo>
                <a:close/>
              </a:path>
            </a:pathLst>
          </a:custGeom>
          <a:solidFill>
            <a:schemeClr val="accent1"/>
          </a:solidFill>
          <a:ln>
            <a:noFill/>
          </a:ln>
        </p:spPr>
        <p:txBody>
          <a:bodyPr wrap="square" anchor="ctr">
            <a:noAutofit/>
          </a:bodyPr>
          <a:lstStyle/>
          <a:p>
            <a:pPr algn="ctr" eaLnBrk="1" hangingPunct="1">
              <a:buFont typeface="Arial" panose="020B0604020202020204" pitchFamily="34" charset="0"/>
              <a:buNone/>
            </a:pPr>
            <a:endParaRPr lang="zh-CN" altLang="zh-CN">
              <a:solidFill>
                <a:srgbClr val="FFFFFF"/>
              </a:solidFill>
              <a:latin typeface="宋体" panose="02010600030101010101" pitchFamily="2" charset="-122"/>
              <a:sym typeface="宋体" panose="02010600030101010101" pitchFamily="2" charset="-122"/>
            </a:endParaRPr>
          </a:p>
        </p:txBody>
      </p:sp>
      <p:sp>
        <p:nvSpPr>
          <p:cNvPr id="6" name="灯片编号占位符 5"/>
          <p:cNvSpPr>
            <a:spLocks noGrp="1"/>
          </p:cNvSpPr>
          <p:nvPr>
            <p:ph type="sldNum" sz="quarter" idx="12"/>
          </p:nvPr>
        </p:nvSpPr>
        <p:spPr>
          <a:xfrm>
            <a:off x="7010400" y="4933237"/>
            <a:ext cx="2133600" cy="273844"/>
          </a:xfrm>
        </p:spPr>
        <p:txBody>
          <a:bodyPr/>
          <a:lstStyle>
            <a:lvl1pPr>
              <a:defRPr>
                <a:solidFill>
                  <a:schemeClr val="bg1"/>
                </a:solidFill>
              </a:defRPr>
            </a:lvl1pPr>
          </a:lstStyle>
          <a:p>
            <a:fld id="{5B46943D-4D1A-4227-8E4A-4C0DFA2C8D4F}" type="slidenum">
              <a:rPr lang="zh-CN" altLang="en-US" smtClean="0"/>
              <a:pPr/>
              <a:t>‹#›</a:t>
            </a:fld>
            <a:endParaRPr lang="zh-CN" altLang="en-US" dirty="0"/>
          </a:p>
        </p:txBody>
      </p:sp>
      <p:sp>
        <p:nvSpPr>
          <p:cNvPr id="4" name="日期占位符 3"/>
          <p:cNvSpPr>
            <a:spLocks noGrp="1"/>
          </p:cNvSpPr>
          <p:nvPr>
            <p:ph type="dt" sz="half" idx="10"/>
          </p:nvPr>
        </p:nvSpPr>
        <p:spPr>
          <a:xfrm>
            <a:off x="37260" y="4941570"/>
            <a:ext cx="2133600" cy="273844"/>
          </a:xfrm>
        </p:spPr>
        <p:txBody>
          <a:bodyPr/>
          <a:lstStyle>
            <a:lvl1pPr>
              <a:defRPr>
                <a:solidFill>
                  <a:schemeClr val="bg1">
                    <a:lumMod val="95000"/>
                  </a:schemeClr>
                </a:solidFill>
              </a:defRPr>
            </a:lvl1pPr>
          </a:lstStyle>
          <a:p>
            <a:fld id="{A0F1D807-92CB-40E1-8909-FC53D865401B}" type="datetimeFigureOut">
              <a:rPr lang="zh-CN" altLang="en-US" smtClean="0"/>
              <a:pPr/>
              <a:t>2019/6/18</a:t>
            </a:fld>
            <a:endParaRPr lang="zh-CN" altLang="en-US"/>
          </a:p>
        </p:txBody>
      </p:sp>
      <p:cxnSp>
        <p:nvCxnSpPr>
          <p:cNvPr id="11" name="直接连接符 10"/>
          <p:cNvCxnSpPr/>
          <p:nvPr userDrawn="1"/>
        </p:nvCxnSpPr>
        <p:spPr>
          <a:xfrm>
            <a:off x="425102" y="722928"/>
            <a:ext cx="875541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TextBox 4"/>
          <p:cNvSpPr>
            <a:spLocks noChangeArrowheads="1"/>
          </p:cNvSpPr>
          <p:nvPr userDrawn="1"/>
        </p:nvSpPr>
        <p:spPr bwMode="auto">
          <a:xfrm>
            <a:off x="7956376" y="192013"/>
            <a:ext cx="859531" cy="530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en-US" altLang="zh-CN" sz="1800" b="1" dirty="0">
                <a:gradFill>
                  <a:gsLst>
                    <a:gs pos="0">
                      <a:schemeClr val="accent2"/>
                    </a:gs>
                    <a:gs pos="100000">
                      <a:schemeClr val="accent1"/>
                    </a:gs>
                  </a:gsLst>
                  <a:lin ang="10800000" scaled="0"/>
                </a:gradFill>
                <a:latin typeface="微软雅黑" panose="020B0503020204020204" pitchFamily="34" charset="-122"/>
                <a:ea typeface="微软雅黑" panose="020B0503020204020204" pitchFamily="34" charset="-122"/>
                <a:sym typeface="微软雅黑" panose="020B0503020204020204" pitchFamily="34" charset="-122"/>
              </a:rPr>
              <a:t>LOGO</a:t>
            </a:r>
          </a:p>
          <a:p>
            <a:pPr eaLnBrk="1" hangingPunct="1">
              <a:buFont typeface="Arial" panose="020B0604020202020204" pitchFamily="34" charset="0"/>
              <a:buNone/>
            </a:pPr>
            <a:r>
              <a:rPr lang="zh-CN" altLang="en-US" sz="1000" b="1" dirty="0">
                <a:gradFill>
                  <a:gsLst>
                    <a:gs pos="0">
                      <a:schemeClr val="accent2"/>
                    </a:gs>
                    <a:gs pos="100000">
                      <a:schemeClr val="accent1"/>
                    </a:gs>
                  </a:gsLst>
                  <a:lin ang="10800000" scaled="0"/>
                </a:gradFill>
                <a:latin typeface="微软雅黑" panose="020B0503020204020204" pitchFamily="34" charset="-122"/>
                <a:ea typeface="微软雅黑" panose="020B0503020204020204" pitchFamily="34" charset="-122"/>
                <a:sym typeface="微软雅黑" panose="020B0503020204020204" pitchFamily="34" charset="-122"/>
              </a:rPr>
              <a:t>  公司文字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5" grpId="0"/>
      <p:bldP spid="15" grpId="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0F1D807-92CB-40E1-8909-FC53D865401B}" type="datetimeFigureOut">
              <a:rPr lang="zh-CN" altLang="en-US" smtClean="0"/>
              <a:pPr/>
              <a:t>2019/6/18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46943D-4D1A-4227-8E4A-4C0DFA2C8D4F}"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screen">
            <a:alphaModFix amt="44000"/>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0F1D807-92CB-40E1-8909-FC53D865401B}" type="datetimeFigureOut">
              <a:rPr lang="zh-CN" altLang="en-US" smtClean="0"/>
              <a:pPr/>
              <a:t>2019/6/18</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46943D-4D1A-4227-8E4A-4C0DFA2C8D4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3.xml"/><Relationship Id="rId7" Type="http://schemas.openxmlformats.org/officeDocument/2006/relationships/slide" Target="slide9.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slide" Target="slide11.xml"/><Relationship Id="rId5" Type="http://schemas.openxmlformats.org/officeDocument/2006/relationships/image" Target="../media/image2.png"/><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 Target="slide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slide" Target="slide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4.xml"/><Relationship Id="rId7"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slide" Target="slide2.xml"/><Relationship Id="rId4" Type="http://schemas.openxmlformats.org/officeDocument/2006/relationships/tags" Target="../tags/tag5.xml"/><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原创设计师QQ598969553      _2"/>
          <p:cNvSpPr/>
          <p:nvPr/>
        </p:nvSpPr>
        <p:spPr>
          <a:xfrm>
            <a:off x="-651634" y="3102646"/>
            <a:ext cx="5646203" cy="5646203"/>
          </a:xfrm>
          <a:prstGeom prst="ellipse">
            <a:avLst/>
          </a:prstGeom>
          <a:no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68" name="原创设计师QQ598969553      _3"/>
          <p:cNvSpPr/>
          <p:nvPr/>
        </p:nvSpPr>
        <p:spPr>
          <a:xfrm>
            <a:off x="-2601084" y="2848420"/>
            <a:ext cx="5646203" cy="5646203"/>
          </a:xfrm>
          <a:prstGeom prst="ellipse">
            <a:avLst/>
          </a:prstGeom>
          <a:no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69" name="原创设计师QQ598969553      _4"/>
          <p:cNvSpPr/>
          <p:nvPr/>
        </p:nvSpPr>
        <p:spPr>
          <a:xfrm>
            <a:off x="-5800691" y="-990506"/>
            <a:ext cx="7382360" cy="7382360"/>
          </a:xfrm>
          <a:prstGeom prst="ellipse">
            <a:avLst/>
          </a:prstGeom>
          <a:no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70" name="原创设计师QQ598969553      _5"/>
          <p:cNvSpPr/>
          <p:nvPr/>
        </p:nvSpPr>
        <p:spPr>
          <a:xfrm flipH="1">
            <a:off x="1650440" y="2774894"/>
            <a:ext cx="657859" cy="657859"/>
          </a:xfrm>
          <a:prstGeom prst="ellipse">
            <a:avLst/>
          </a:prstGeom>
          <a:solidFill>
            <a:schemeClr val="accent2"/>
          </a:soli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sp>
        <p:nvSpPr>
          <p:cNvPr id="71" name="原创设计师QQ598969553      _6"/>
          <p:cNvSpPr/>
          <p:nvPr/>
        </p:nvSpPr>
        <p:spPr>
          <a:xfrm>
            <a:off x="452833" y="2474958"/>
            <a:ext cx="599872" cy="599872"/>
          </a:xfrm>
          <a:prstGeom prst="ellipse">
            <a:avLst/>
          </a:prstGeom>
          <a:solidFill>
            <a:schemeClr val="accent1"/>
          </a:soli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sp>
        <p:nvSpPr>
          <p:cNvPr id="72" name="原创设计师QQ598969553      _7"/>
          <p:cNvSpPr/>
          <p:nvPr/>
        </p:nvSpPr>
        <p:spPr>
          <a:xfrm>
            <a:off x="681432" y="1604171"/>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accent1"/>
                </a:solidFill>
                <a:ea typeface="微软雅黑" panose="020B0503020204020204" pitchFamily="34" charset="-122"/>
              </a:rPr>
              <a:t>辽宁省</a:t>
            </a:r>
          </a:p>
        </p:txBody>
      </p:sp>
      <p:sp>
        <p:nvSpPr>
          <p:cNvPr id="73" name="原创设计师QQ598969553      _8"/>
          <p:cNvSpPr txBox="1"/>
          <p:nvPr/>
        </p:nvSpPr>
        <p:spPr>
          <a:xfrm>
            <a:off x="3080763" y="1987556"/>
            <a:ext cx="5639771" cy="457013"/>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400" dirty="0" smtClean="0">
                <a:solidFill>
                  <a:prstClr val="black">
                    <a:lumMod val="85000"/>
                    <a:lumOff val="15000"/>
                  </a:prstClr>
                </a:solidFill>
                <a:latin typeface="微软雅黑" panose="020B0503020204020204" pitchFamily="34" charset="-122"/>
                <a:ea typeface="微软雅黑" panose="020B0503020204020204" pitchFamily="34" charset="-122"/>
              </a:rPr>
              <a:t>农机购置补贴辅助管理系统</a:t>
            </a:r>
          </a:p>
        </p:txBody>
      </p:sp>
      <p:sp>
        <p:nvSpPr>
          <p:cNvPr id="74" name="原创设计师QQ598969553      _9"/>
          <p:cNvSpPr txBox="1"/>
          <p:nvPr/>
        </p:nvSpPr>
        <p:spPr>
          <a:xfrm>
            <a:off x="3581926" y="946778"/>
            <a:ext cx="4637443" cy="1008613"/>
          </a:xfrm>
          <a:prstGeom prst="rect">
            <a:avLst/>
          </a:prstGeom>
        </p:spPr>
        <p:txBody>
          <a:bodyPr lIns="0" tIns="0" rIns="0" bIns="0"/>
          <a:lstStyle>
            <a:lvl1pPr marL="0" indent="0" algn="l" defTabSz="914400" rtl="0" eaLnBrk="1" latinLnBrk="1" hangingPunct="1">
              <a:spcBef>
                <a:spcPct val="20000"/>
              </a:spcBef>
              <a:buFont typeface="Arial" panose="020B0604020202020204" pitchFamily="34" charset="0"/>
              <a:buNone/>
              <a:defRPr sz="2800" b="1" kern="1200" baseline="0">
                <a:solidFill>
                  <a:schemeClr val="bg1"/>
                </a:solidFill>
                <a:latin typeface="Tahoma" panose="020B0604030504040204" pitchFamily="34" charset="0"/>
                <a:ea typeface="+mn-ea"/>
                <a:cs typeface="Tahoma" panose="020B0604030504040204" pitchFamily="34" charset="0"/>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zh-CN" altLang="en-US" sz="6600" dirty="0" smtClean="0">
                <a:solidFill>
                  <a:schemeClr val="accent1"/>
                </a:solidFill>
                <a:effectLst>
                  <a:outerShdw blurRad="63500" sx="102000" sy="102000" algn="ctr" rotWithShape="0">
                    <a:prstClr val="black">
                      <a:alpha val="40000"/>
                    </a:prstClr>
                  </a:outerShdw>
                </a:effectLst>
                <a:latin typeface="Agency FB" panose="020B0503020202020204" pitchFamily="34" charset="0"/>
                <a:ea typeface="微软雅黑" panose="020B0503020204020204" pitchFamily="34" charset="-122"/>
              </a:rPr>
              <a:t>补贴系统</a:t>
            </a:r>
            <a:endParaRPr lang="en-US" altLang="ko-KR" sz="6600" dirty="0">
              <a:solidFill>
                <a:schemeClr val="accent1"/>
              </a:solidFill>
              <a:effectLst>
                <a:outerShdw blurRad="63500" sx="102000" sy="102000" algn="ctr" rotWithShape="0">
                  <a:prstClr val="black">
                    <a:alpha val="40000"/>
                  </a:prstClr>
                </a:outerShdw>
              </a:effectLst>
              <a:latin typeface="Agency FB" panose="020B0503020202020204" pitchFamily="34" charset="0"/>
              <a:ea typeface="微软雅黑" panose="020B0503020204020204" pitchFamily="34" charset="-122"/>
            </a:endParaRPr>
          </a:p>
        </p:txBody>
      </p:sp>
      <p:cxnSp>
        <p:nvCxnSpPr>
          <p:cNvPr id="75" name="原创设计师QQ598969553      _10"/>
          <p:cNvCxnSpPr/>
          <p:nvPr/>
        </p:nvCxnSpPr>
        <p:spPr>
          <a:xfrm>
            <a:off x="3242787" y="2544989"/>
            <a:ext cx="5334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6" name="原创设计师QQ598969553      _11"/>
          <p:cNvSpPr/>
          <p:nvPr/>
        </p:nvSpPr>
        <p:spPr>
          <a:xfrm>
            <a:off x="3149760" y="2643758"/>
            <a:ext cx="5501773" cy="246221"/>
          </a:xfrm>
          <a:prstGeom prst="rect">
            <a:avLst/>
          </a:prstGeom>
        </p:spPr>
        <p:txBody>
          <a:bodyPr wrap="square">
            <a:spAutoFit/>
          </a:bodyPr>
          <a:lstStyle/>
          <a:p>
            <a:pPr algn="ctr"/>
            <a:r>
              <a:rPr lang="zh-CN" altLang="en-US" sz="1000"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山西万鸿科技有限公司</a:t>
            </a:r>
            <a:endParaRPr lang="zh-CN" altLang="en-US" sz="1000" b="1" dirty="0">
              <a:solidFill>
                <a:prstClr val="black">
                  <a:lumMod val="85000"/>
                  <a:lumOff val="15000"/>
                </a:prstClr>
              </a:solidFill>
              <a:latin typeface="微软雅黑" panose="020B0503020204020204" pitchFamily="34" charset="-122"/>
              <a:ea typeface="微软雅黑" panose="020B0503020204020204" pitchFamily="34" charset="-122"/>
            </a:endParaRPr>
          </a:p>
        </p:txBody>
      </p:sp>
      <p:pic>
        <p:nvPicPr>
          <p:cNvPr id="13"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4" name="标题 13"/>
          <p:cNvSpPr>
            <a:spLocks noGrp="1"/>
          </p:cNvSpPr>
          <p:nvPr>
            <p:ph type="title"/>
          </p:nvPr>
        </p:nvSpPr>
        <p:spPr/>
        <p:txBody>
          <a:bodyPr/>
          <a:lstStyle/>
          <a:p>
            <a:r>
              <a:rPr lang="zh-CN" altLang="en-US" dirty="0" smtClean="0"/>
              <a:t> </a:t>
            </a:r>
            <a:endParaRPr lang="zh-CN" altLang="en-US" dirty="0"/>
          </a:p>
        </p:txBody>
      </p:sp>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p:cTn id="7" dur="500" fill="hold"/>
                                        <p:tgtEl>
                                          <p:spTgt spid="71"/>
                                        </p:tgtEl>
                                        <p:attrNameLst>
                                          <p:attrName>ppt_w</p:attrName>
                                        </p:attrNameLst>
                                      </p:cBhvr>
                                      <p:tavLst>
                                        <p:tav tm="0">
                                          <p:val>
                                            <p:fltVal val="0"/>
                                          </p:val>
                                        </p:tav>
                                        <p:tav tm="100000">
                                          <p:val>
                                            <p:strVal val="#ppt_w"/>
                                          </p:val>
                                        </p:tav>
                                      </p:tavLst>
                                    </p:anim>
                                    <p:anim calcmode="lin" valueType="num">
                                      <p:cBhvr>
                                        <p:cTn id="8" dur="500" fill="hold"/>
                                        <p:tgtEl>
                                          <p:spTgt spid="71"/>
                                        </p:tgtEl>
                                        <p:attrNameLst>
                                          <p:attrName>ppt_h</p:attrName>
                                        </p:attrNameLst>
                                      </p:cBhvr>
                                      <p:tavLst>
                                        <p:tav tm="0">
                                          <p:val>
                                            <p:fltVal val="0"/>
                                          </p:val>
                                        </p:tav>
                                        <p:tav tm="100000">
                                          <p:val>
                                            <p:strVal val="#ppt_h"/>
                                          </p:val>
                                        </p:tav>
                                      </p:tavLst>
                                    </p:anim>
                                    <p:animEffect transition="in" filter="fade">
                                      <p:cBhvr>
                                        <p:cTn id="9" dur="500"/>
                                        <p:tgtEl>
                                          <p:spTgt spid="71"/>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70"/>
                                        </p:tgtEl>
                                        <p:attrNameLst>
                                          <p:attrName>style.visibility</p:attrName>
                                        </p:attrNameLst>
                                      </p:cBhvr>
                                      <p:to>
                                        <p:strVal val="visible"/>
                                      </p:to>
                                    </p:set>
                                    <p:anim calcmode="lin" valueType="num">
                                      <p:cBhvr>
                                        <p:cTn id="12" dur="500" fill="hold"/>
                                        <p:tgtEl>
                                          <p:spTgt spid="70"/>
                                        </p:tgtEl>
                                        <p:attrNameLst>
                                          <p:attrName>ppt_w</p:attrName>
                                        </p:attrNameLst>
                                      </p:cBhvr>
                                      <p:tavLst>
                                        <p:tav tm="0">
                                          <p:val>
                                            <p:fltVal val="0"/>
                                          </p:val>
                                        </p:tav>
                                        <p:tav tm="100000">
                                          <p:val>
                                            <p:strVal val="#ppt_w"/>
                                          </p:val>
                                        </p:tav>
                                      </p:tavLst>
                                    </p:anim>
                                    <p:anim calcmode="lin" valueType="num">
                                      <p:cBhvr>
                                        <p:cTn id="13" dur="500" fill="hold"/>
                                        <p:tgtEl>
                                          <p:spTgt spid="70"/>
                                        </p:tgtEl>
                                        <p:attrNameLst>
                                          <p:attrName>ppt_h</p:attrName>
                                        </p:attrNameLst>
                                      </p:cBhvr>
                                      <p:tavLst>
                                        <p:tav tm="0">
                                          <p:val>
                                            <p:fltVal val="0"/>
                                          </p:val>
                                        </p:tav>
                                        <p:tav tm="100000">
                                          <p:val>
                                            <p:strVal val="#ppt_h"/>
                                          </p:val>
                                        </p:tav>
                                      </p:tavLst>
                                    </p:anim>
                                    <p:animEffect transition="in" filter="fade">
                                      <p:cBhvr>
                                        <p:cTn id="14" dur="500"/>
                                        <p:tgtEl>
                                          <p:spTgt spid="70"/>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72"/>
                                        </p:tgtEl>
                                        <p:attrNameLst>
                                          <p:attrName>style.visibility</p:attrName>
                                        </p:attrNameLst>
                                      </p:cBhvr>
                                      <p:to>
                                        <p:strVal val="visible"/>
                                      </p:to>
                                    </p:set>
                                    <p:anim calcmode="lin" valueType="num">
                                      <p:cBhvr>
                                        <p:cTn id="17" dur="500" fill="hold"/>
                                        <p:tgtEl>
                                          <p:spTgt spid="72"/>
                                        </p:tgtEl>
                                        <p:attrNameLst>
                                          <p:attrName>ppt_w</p:attrName>
                                        </p:attrNameLst>
                                      </p:cBhvr>
                                      <p:tavLst>
                                        <p:tav tm="0">
                                          <p:val>
                                            <p:fltVal val="0"/>
                                          </p:val>
                                        </p:tav>
                                        <p:tav tm="100000">
                                          <p:val>
                                            <p:strVal val="#ppt_w"/>
                                          </p:val>
                                        </p:tav>
                                      </p:tavLst>
                                    </p:anim>
                                    <p:anim calcmode="lin" valueType="num">
                                      <p:cBhvr>
                                        <p:cTn id="18" dur="500" fill="hold"/>
                                        <p:tgtEl>
                                          <p:spTgt spid="72"/>
                                        </p:tgtEl>
                                        <p:attrNameLst>
                                          <p:attrName>ppt_h</p:attrName>
                                        </p:attrNameLst>
                                      </p:cBhvr>
                                      <p:tavLst>
                                        <p:tav tm="0">
                                          <p:val>
                                            <p:fltVal val="0"/>
                                          </p:val>
                                        </p:tav>
                                        <p:tav tm="100000">
                                          <p:val>
                                            <p:strVal val="#ppt_h"/>
                                          </p:val>
                                        </p:tav>
                                      </p:tavLst>
                                    </p:anim>
                                    <p:animEffect transition="in" filter="fade">
                                      <p:cBhvr>
                                        <p:cTn id="19" dur="500"/>
                                        <p:tgtEl>
                                          <p:spTgt spid="72"/>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69"/>
                                        </p:tgtEl>
                                        <p:attrNameLst>
                                          <p:attrName>style.visibility</p:attrName>
                                        </p:attrNameLst>
                                      </p:cBhvr>
                                      <p:to>
                                        <p:strVal val="visible"/>
                                      </p:to>
                                    </p:set>
                                    <p:animEffect transition="in" filter="fade">
                                      <p:cBhvr>
                                        <p:cTn id="23" dur="500"/>
                                        <p:tgtEl>
                                          <p:spTgt spid="6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fade">
                                      <p:cBhvr>
                                        <p:cTn id="26" dur="500"/>
                                        <p:tgtEl>
                                          <p:spTgt spid="6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fade">
                                      <p:cBhvr>
                                        <p:cTn id="29" dur="500"/>
                                        <p:tgtEl>
                                          <p:spTgt spid="67"/>
                                        </p:tgtEl>
                                      </p:cBhvr>
                                    </p:animEffect>
                                  </p:childTnLst>
                                </p:cTn>
                              </p:par>
                            </p:childTnLst>
                          </p:cTn>
                        </p:par>
                        <p:par>
                          <p:cTn id="30" fill="hold">
                            <p:stCondLst>
                              <p:cond delay="1000"/>
                            </p:stCondLst>
                            <p:childTnLst>
                              <p:par>
                                <p:cTn id="31" presetID="23" presetClass="entr" presetSubtype="36" fill="hold" grpId="0" nodeType="afterEffect">
                                  <p:stCondLst>
                                    <p:cond delay="0"/>
                                  </p:stCondLst>
                                  <p:childTnLst>
                                    <p:set>
                                      <p:cBhvr>
                                        <p:cTn id="32" dur="1" fill="hold">
                                          <p:stCondLst>
                                            <p:cond delay="0"/>
                                          </p:stCondLst>
                                        </p:cTn>
                                        <p:tgtEl>
                                          <p:spTgt spid="74"/>
                                        </p:tgtEl>
                                        <p:attrNameLst>
                                          <p:attrName>style.visibility</p:attrName>
                                        </p:attrNameLst>
                                      </p:cBhvr>
                                      <p:to>
                                        <p:strVal val="visible"/>
                                      </p:to>
                                    </p:set>
                                    <p:anim calcmode="lin" valueType="num">
                                      <p:cBhvr>
                                        <p:cTn id="33" dur="500" fill="hold"/>
                                        <p:tgtEl>
                                          <p:spTgt spid="74"/>
                                        </p:tgtEl>
                                        <p:attrNameLst>
                                          <p:attrName>ppt_w</p:attrName>
                                        </p:attrNameLst>
                                      </p:cBhvr>
                                      <p:tavLst>
                                        <p:tav tm="0">
                                          <p:val>
                                            <p:strVal val="(6*min(max(#ppt_w*#ppt_h,.3),1)-7.4)/-.7*#ppt_w"/>
                                          </p:val>
                                        </p:tav>
                                        <p:tav tm="100000">
                                          <p:val>
                                            <p:strVal val="#ppt_w"/>
                                          </p:val>
                                        </p:tav>
                                      </p:tavLst>
                                    </p:anim>
                                    <p:anim calcmode="lin" valueType="num">
                                      <p:cBhvr>
                                        <p:cTn id="34" dur="500" fill="hold"/>
                                        <p:tgtEl>
                                          <p:spTgt spid="74"/>
                                        </p:tgtEl>
                                        <p:attrNameLst>
                                          <p:attrName>ppt_h</p:attrName>
                                        </p:attrNameLst>
                                      </p:cBhvr>
                                      <p:tavLst>
                                        <p:tav tm="0">
                                          <p:val>
                                            <p:strVal val="(6*min(max(#ppt_w*#ppt_h,.3),1)-7.4)/-.7*#ppt_h"/>
                                          </p:val>
                                        </p:tav>
                                        <p:tav tm="100000">
                                          <p:val>
                                            <p:strVal val="#ppt_h"/>
                                          </p:val>
                                        </p:tav>
                                      </p:tavLst>
                                    </p:anim>
                                    <p:anim calcmode="lin" valueType="num">
                                      <p:cBhvr>
                                        <p:cTn id="35" dur="500" fill="hold"/>
                                        <p:tgtEl>
                                          <p:spTgt spid="74"/>
                                        </p:tgtEl>
                                        <p:attrNameLst>
                                          <p:attrName>ppt_x</p:attrName>
                                        </p:attrNameLst>
                                      </p:cBhvr>
                                      <p:tavLst>
                                        <p:tav tm="0">
                                          <p:val>
                                            <p:fltVal val="0.5"/>
                                          </p:val>
                                        </p:tav>
                                        <p:tav tm="100000">
                                          <p:val>
                                            <p:strVal val="#ppt_x"/>
                                          </p:val>
                                        </p:tav>
                                      </p:tavLst>
                                    </p:anim>
                                    <p:anim calcmode="lin" valueType="num">
                                      <p:cBhvr>
                                        <p:cTn id="36" dur="500" fill="hold"/>
                                        <p:tgtEl>
                                          <p:spTgt spid="74"/>
                                        </p:tgtEl>
                                        <p:attrNameLst>
                                          <p:attrName>ppt_y</p:attrName>
                                        </p:attrNameLst>
                                      </p:cBhvr>
                                      <p:tavLst>
                                        <p:tav tm="0">
                                          <p:val>
                                            <p:strVal val="1+(6*min(max(#ppt_w*#ppt_h,.3),1)-7.4)/-.7*#ppt_h/2"/>
                                          </p:val>
                                        </p:tav>
                                        <p:tav tm="100000">
                                          <p:val>
                                            <p:strVal val="#ppt_y"/>
                                          </p:val>
                                        </p:tav>
                                      </p:tavLst>
                                    </p:anim>
                                  </p:childTnLst>
                                </p:cTn>
                              </p:par>
                            </p:childTnLst>
                          </p:cTn>
                        </p:par>
                        <p:par>
                          <p:cTn id="37" fill="hold">
                            <p:stCondLst>
                              <p:cond delay="1500"/>
                            </p:stCondLst>
                            <p:childTnLst>
                              <p:par>
                                <p:cTn id="38" presetID="23" presetClass="entr" presetSubtype="288" fill="hold" grpId="0" nodeType="afterEffect">
                                  <p:stCondLst>
                                    <p:cond delay="0"/>
                                  </p:stCondLst>
                                  <p:iterate type="lt">
                                    <p:tmPct val="10000"/>
                                  </p:iterate>
                                  <p:childTnLst>
                                    <p:set>
                                      <p:cBhvr>
                                        <p:cTn id="39" dur="1" fill="hold">
                                          <p:stCondLst>
                                            <p:cond delay="0"/>
                                          </p:stCondLst>
                                        </p:cTn>
                                        <p:tgtEl>
                                          <p:spTgt spid="73"/>
                                        </p:tgtEl>
                                        <p:attrNameLst>
                                          <p:attrName>style.visibility</p:attrName>
                                        </p:attrNameLst>
                                      </p:cBhvr>
                                      <p:to>
                                        <p:strVal val="visible"/>
                                      </p:to>
                                    </p:set>
                                    <p:anim calcmode="lin" valueType="num">
                                      <p:cBhvr>
                                        <p:cTn id="40" dur="500" fill="hold"/>
                                        <p:tgtEl>
                                          <p:spTgt spid="73"/>
                                        </p:tgtEl>
                                        <p:attrNameLst>
                                          <p:attrName>ppt_w</p:attrName>
                                        </p:attrNameLst>
                                      </p:cBhvr>
                                      <p:tavLst>
                                        <p:tav tm="0">
                                          <p:val>
                                            <p:strVal val="4/3*#ppt_w"/>
                                          </p:val>
                                        </p:tav>
                                        <p:tav tm="100000">
                                          <p:val>
                                            <p:strVal val="#ppt_w"/>
                                          </p:val>
                                        </p:tav>
                                      </p:tavLst>
                                    </p:anim>
                                    <p:anim calcmode="lin" valueType="num">
                                      <p:cBhvr>
                                        <p:cTn id="41" dur="500" fill="hold"/>
                                        <p:tgtEl>
                                          <p:spTgt spid="73"/>
                                        </p:tgtEl>
                                        <p:attrNameLst>
                                          <p:attrName>ppt_h</p:attrName>
                                        </p:attrNameLst>
                                      </p:cBhvr>
                                      <p:tavLst>
                                        <p:tav tm="0">
                                          <p:val>
                                            <p:strVal val="4/3*#ppt_h"/>
                                          </p:val>
                                        </p:tav>
                                        <p:tav tm="100000">
                                          <p:val>
                                            <p:strVal val="#ppt_h"/>
                                          </p:val>
                                        </p:tav>
                                      </p:tavLst>
                                    </p:anim>
                                  </p:childTnLst>
                                </p:cTn>
                              </p:par>
                            </p:childTnLst>
                          </p:cTn>
                        </p:par>
                        <p:par>
                          <p:cTn id="42" fill="hold">
                            <p:stCondLst>
                              <p:cond delay="3049"/>
                            </p:stCondLst>
                            <p:childTnLst>
                              <p:par>
                                <p:cTn id="43" presetID="22" presetClass="entr" presetSubtype="8" fill="hold" nodeType="after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left)">
                                      <p:cBhvr>
                                        <p:cTn id="45" dur="500"/>
                                        <p:tgtEl>
                                          <p:spTgt spid="75"/>
                                        </p:tgtEl>
                                      </p:cBhvr>
                                    </p:animEffect>
                                  </p:childTnLst>
                                </p:cTn>
                              </p:par>
                            </p:childTnLst>
                          </p:cTn>
                        </p:par>
                        <p:par>
                          <p:cTn id="46" fill="hold">
                            <p:stCondLst>
                              <p:cond delay="3549"/>
                            </p:stCondLst>
                            <p:childTnLst>
                              <p:par>
                                <p:cTn id="47" presetID="12" presetClass="entr" presetSubtype="1"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additive="base">
                                        <p:cTn id="49" dur="500"/>
                                        <p:tgtEl>
                                          <p:spTgt spid="76"/>
                                        </p:tgtEl>
                                        <p:attrNameLst>
                                          <p:attrName>ppt_y</p:attrName>
                                        </p:attrNameLst>
                                      </p:cBhvr>
                                      <p:tavLst>
                                        <p:tav tm="0">
                                          <p:val>
                                            <p:strVal val="#ppt_y-#ppt_h*1.125000"/>
                                          </p:val>
                                        </p:tav>
                                        <p:tav tm="100000">
                                          <p:val>
                                            <p:strVal val="#ppt_y"/>
                                          </p:val>
                                        </p:tav>
                                      </p:tavLst>
                                    </p:anim>
                                    <p:animEffect transition="in" filter="wipe(down)">
                                      <p:cBhvr>
                                        <p:cTn id="50"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9" grpId="0" animBg="1"/>
      <p:bldP spid="70" grpId="0" animBg="1"/>
      <p:bldP spid="71" grpId="0" animBg="1"/>
      <p:bldP spid="72" grpId="0" animBg="1"/>
      <p:bldP spid="73" grpId="0"/>
      <p:bldP spid="74" grpId="0"/>
      <p:bldP spid="7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500034" y="285734"/>
            <a:ext cx="877163" cy="369332"/>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县用户</a:t>
            </a:r>
            <a:endParaRPr lang="zh-CN" altLang="en-US" dirty="0"/>
          </a:p>
        </p:txBody>
      </p:sp>
      <p:pic>
        <p:nvPicPr>
          <p:cNvPr id="1029"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42"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98" name="原创设计师QQ598969553      _14"/>
          <p:cNvGrpSpPr/>
          <p:nvPr/>
        </p:nvGrpSpPr>
        <p:grpSpPr>
          <a:xfrm>
            <a:off x="3412127" y="3985017"/>
            <a:ext cx="4586247" cy="773773"/>
            <a:chOff x="4333875" y="4865176"/>
            <a:chExt cx="6116412" cy="1031936"/>
          </a:xfrm>
        </p:grpSpPr>
        <p:cxnSp>
          <p:nvCxnSpPr>
            <p:cNvPr id="99" name="直接连接符 98"/>
            <p:cNvCxnSpPr/>
            <p:nvPr/>
          </p:nvCxnSpPr>
          <p:spPr>
            <a:xfrm flipH="1">
              <a:off x="4333875" y="5361443"/>
              <a:ext cx="893763"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00" name="左中括号 99"/>
            <p:cNvSpPr/>
            <p:nvPr/>
          </p:nvSpPr>
          <p:spPr>
            <a:xfrm>
              <a:off x="5327650" y="4865176"/>
              <a:ext cx="123825" cy="992534"/>
            </a:xfrm>
            <a:prstGeom prst="leftBracket">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1350">
                <a:latin typeface="微软雅黑" panose="020B0503020204020204" pitchFamily="34" charset="-122"/>
                <a:ea typeface="微软雅黑" panose="020B0503020204020204" pitchFamily="34" charset="-122"/>
              </a:endParaRPr>
            </a:p>
          </p:txBody>
        </p:sp>
        <p:sp>
          <p:nvSpPr>
            <p:cNvPr id="101" name="Rectangle 5"/>
            <p:cNvSpPr/>
            <p:nvPr/>
          </p:nvSpPr>
          <p:spPr bwMode="auto">
            <a:xfrm>
              <a:off x="5653089" y="4885658"/>
              <a:ext cx="4797198" cy="10114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endParaRPr lang="en-US" altLang="zh-CN" sz="1050" dirty="0">
                <a:latin typeface="微软雅黑" panose="020B0503020204020204" pitchFamily="34" charset="-122"/>
                <a:ea typeface="微软雅黑" panose="020B0503020204020204" pitchFamily="34" charset="-122"/>
                <a:sym typeface="Lato Light" charset="0"/>
              </a:endParaRPr>
            </a:p>
          </p:txBody>
        </p:sp>
      </p:grpSp>
      <p:grpSp>
        <p:nvGrpSpPr>
          <p:cNvPr id="102" name="原创设计师QQ598969553      _1"/>
          <p:cNvGrpSpPr/>
          <p:nvPr/>
        </p:nvGrpSpPr>
        <p:grpSpPr>
          <a:xfrm>
            <a:off x="3101771" y="954586"/>
            <a:ext cx="4730264" cy="781379"/>
            <a:chOff x="3980318" y="1744778"/>
            <a:chExt cx="6308478" cy="1042080"/>
          </a:xfrm>
        </p:grpSpPr>
        <p:cxnSp>
          <p:nvCxnSpPr>
            <p:cNvPr id="103" name="直接连接符 102"/>
            <p:cNvCxnSpPr/>
            <p:nvPr/>
          </p:nvCxnSpPr>
          <p:spPr>
            <a:xfrm>
              <a:off x="3980318" y="2251530"/>
              <a:ext cx="122872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 name="左中括号 103"/>
            <p:cNvSpPr/>
            <p:nvPr/>
          </p:nvSpPr>
          <p:spPr>
            <a:xfrm>
              <a:off x="5264605" y="1744778"/>
              <a:ext cx="123825" cy="1042080"/>
            </a:xfrm>
            <a:prstGeom prst="leftBracke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1350">
                <a:latin typeface="微软雅黑" panose="020B0503020204020204" pitchFamily="34" charset="-122"/>
                <a:ea typeface="微软雅黑" panose="020B0503020204020204" pitchFamily="34" charset="-122"/>
              </a:endParaRPr>
            </a:p>
          </p:txBody>
        </p:sp>
        <p:sp>
          <p:nvSpPr>
            <p:cNvPr id="105" name="Rectangle 5"/>
            <p:cNvSpPr/>
            <p:nvPr/>
          </p:nvSpPr>
          <p:spPr bwMode="auto">
            <a:xfrm>
              <a:off x="5491598" y="1760045"/>
              <a:ext cx="4797198" cy="10114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r>
                <a:rPr lang="zh-CN" altLang="en-US" sz="1050" dirty="0" smtClean="0">
                  <a:latin typeface="微软雅黑" panose="020B0503020204020204" pitchFamily="34" charset="-122"/>
                  <a:ea typeface="微软雅黑" panose="020B0503020204020204" pitchFamily="34" charset="-122"/>
                  <a:sym typeface="Lato Light" charset="0"/>
                </a:rPr>
                <a:t>县管理用户在系统的流程方面主要是对本县补贴工作进行相关的设置与控制。如参数设置、区域管理等，且要在系统使用前期，就应完成相关设置</a:t>
              </a:r>
              <a:endParaRPr lang="en-US" altLang="zh-CN" sz="1050" dirty="0" smtClean="0">
                <a:latin typeface="微软雅黑" panose="020B0503020204020204" pitchFamily="34" charset="-122"/>
                <a:ea typeface="微软雅黑" panose="020B0503020204020204" pitchFamily="34" charset="-122"/>
                <a:sym typeface="Lato Light" charset="0"/>
              </a:endParaRPr>
            </a:p>
            <a:p>
              <a:pPr fontAlgn="base">
                <a:lnSpc>
                  <a:spcPct val="150000"/>
                </a:lnSpc>
                <a:spcBef>
                  <a:spcPct val="0"/>
                </a:spcBef>
                <a:spcAft>
                  <a:spcPct val="0"/>
                </a:spcAft>
              </a:pPr>
              <a:endParaRPr lang="en-US" altLang="zh-CN" sz="1050" dirty="0">
                <a:latin typeface="微软雅黑" panose="020B0503020204020204" pitchFamily="34" charset="-122"/>
                <a:ea typeface="微软雅黑" panose="020B0503020204020204" pitchFamily="34" charset="-122"/>
                <a:sym typeface="Lato Light" charset="0"/>
              </a:endParaRPr>
            </a:p>
          </p:txBody>
        </p:sp>
      </p:grpSp>
      <p:sp>
        <p:nvSpPr>
          <p:cNvPr id="106" name="原创设计师QQ598969553      _3"/>
          <p:cNvSpPr/>
          <p:nvPr/>
        </p:nvSpPr>
        <p:spPr bwMode="blackWhite">
          <a:xfrm>
            <a:off x="2603565" y="3845240"/>
            <a:ext cx="941926" cy="941926"/>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sp>
        <p:nvSpPr>
          <p:cNvPr id="107" name="原创设计师QQ598969553      _5"/>
          <p:cNvSpPr/>
          <p:nvPr/>
        </p:nvSpPr>
        <p:spPr bwMode="blackWhite">
          <a:xfrm>
            <a:off x="2605735" y="923203"/>
            <a:ext cx="941926" cy="941926"/>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sp>
        <p:nvSpPr>
          <p:cNvPr id="108" name="原创设计师QQ598969553      _6"/>
          <p:cNvSpPr/>
          <p:nvPr/>
        </p:nvSpPr>
        <p:spPr bwMode="blackWhite">
          <a:xfrm>
            <a:off x="825888" y="1962888"/>
            <a:ext cx="1703388" cy="1703388"/>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cxnSp>
        <p:nvCxnSpPr>
          <p:cNvPr id="109" name="原创设计师QQ598969553      _8"/>
          <p:cNvCxnSpPr/>
          <p:nvPr/>
        </p:nvCxnSpPr>
        <p:spPr>
          <a:xfrm>
            <a:off x="2313955" y="1742755"/>
            <a:ext cx="0" cy="0"/>
          </a:xfrm>
          <a:prstGeom prst="line">
            <a:avLst/>
          </a:prstGeom>
          <a:ln w="19050">
            <a:solidFill>
              <a:srgbClr val="F7D9D3"/>
            </a:solidFill>
          </a:ln>
        </p:spPr>
        <p:style>
          <a:lnRef idx="1">
            <a:schemeClr val="accent1"/>
          </a:lnRef>
          <a:fillRef idx="0">
            <a:schemeClr val="accent1"/>
          </a:fillRef>
          <a:effectRef idx="0">
            <a:schemeClr val="accent1"/>
          </a:effectRef>
          <a:fontRef idx="minor">
            <a:schemeClr val="tx1"/>
          </a:fontRef>
        </p:style>
      </p:cxnSp>
      <p:grpSp>
        <p:nvGrpSpPr>
          <p:cNvPr id="110" name="原创设计师QQ598969553      _9"/>
          <p:cNvGrpSpPr/>
          <p:nvPr/>
        </p:nvGrpSpPr>
        <p:grpSpPr>
          <a:xfrm>
            <a:off x="1941830" y="1334770"/>
            <a:ext cx="629920" cy="628015"/>
            <a:chOff x="2132468" y="2251530"/>
            <a:chExt cx="584200" cy="350838"/>
          </a:xfrm>
        </p:grpSpPr>
        <p:cxnSp>
          <p:nvCxnSpPr>
            <p:cNvPr id="111" name="直接连接符 110"/>
            <p:cNvCxnSpPr/>
            <p:nvPr/>
          </p:nvCxnSpPr>
          <p:spPr bwMode="auto">
            <a:xfrm flipV="1">
              <a:off x="2132468" y="2251530"/>
              <a:ext cx="265112" cy="350838"/>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bwMode="auto">
            <a:xfrm>
              <a:off x="2389643" y="2251530"/>
              <a:ext cx="327025"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13" name="原创设计师QQ598969553      _10"/>
          <p:cNvGrpSpPr/>
          <p:nvPr/>
        </p:nvGrpSpPr>
        <p:grpSpPr>
          <a:xfrm>
            <a:off x="2715179" y="1035003"/>
            <a:ext cx="718971" cy="718971"/>
            <a:chOff x="2769757" y="1703859"/>
            <a:chExt cx="958850" cy="958850"/>
          </a:xfrm>
        </p:grpSpPr>
        <p:sp>
          <p:nvSpPr>
            <p:cNvPr id="114" name="椭圆 113"/>
            <p:cNvSpPr/>
            <p:nvPr/>
          </p:nvSpPr>
          <p:spPr bwMode="auto">
            <a:xfrm>
              <a:off x="2769757" y="1703859"/>
              <a:ext cx="958850" cy="958850"/>
            </a:xfrm>
            <a:prstGeom prst="ellipse">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64" tIns="34282" rIns="68564" bIns="34282" numCol="1" anchor="t" anchorCtr="0" compatLnSpc="1"/>
            <a:lstStyle/>
            <a:p>
              <a:endParaRPr lang="zh-CN" altLang="en-US" sz="1350" dirty="0">
                <a:solidFill>
                  <a:prstClr val="black"/>
                </a:solidFill>
                <a:ea typeface="微软雅黑" panose="020B0503020204020204" pitchFamily="34" charset="-122"/>
              </a:endParaRPr>
            </a:p>
          </p:txBody>
        </p:sp>
        <p:sp>
          <p:nvSpPr>
            <p:cNvPr id="115" name="文本框 11"/>
            <p:cNvSpPr txBox="1"/>
            <p:nvPr/>
          </p:nvSpPr>
          <p:spPr>
            <a:xfrm>
              <a:off x="2829975" y="1983377"/>
              <a:ext cx="861976" cy="369418"/>
            </a:xfrm>
            <a:prstGeom prst="rect">
              <a:avLst/>
            </a:prstGeom>
            <a:noFill/>
          </p:spPr>
          <p:txBody>
            <a:bodyPr wrap="none" rtlCol="0">
              <a:spAutoFit/>
            </a:bodyPr>
            <a:lstStyle/>
            <a:p>
              <a:pPr algn="ctr">
                <a:spcBef>
                  <a:spcPct val="0"/>
                </a:spcBef>
              </a:pPr>
              <a:r>
                <a:rPr lang="zh-CN" altLang="en-US" sz="1200" b="1" dirty="0" smtClean="0">
                  <a:solidFill>
                    <a:schemeClr val="accent2"/>
                  </a:solidFill>
                  <a:ea typeface="微软雅黑" panose="020B0503020204020204" pitchFamily="34" charset="-122"/>
                  <a:sym typeface="微软雅黑" panose="020B0503020204020204" pitchFamily="34" charset="-122"/>
                </a:rPr>
                <a:t>县管理</a:t>
              </a:r>
              <a:endParaRPr lang="zh-CN" altLang="en-US" sz="1200" b="1" dirty="0">
                <a:solidFill>
                  <a:schemeClr val="accent2"/>
                </a:solidFill>
                <a:ea typeface="微软雅黑" panose="020B0503020204020204" pitchFamily="34" charset="-122"/>
                <a:sym typeface="微软雅黑" panose="020B0503020204020204" pitchFamily="34" charset="-122"/>
              </a:endParaRPr>
            </a:p>
          </p:txBody>
        </p:sp>
      </p:grpSp>
      <p:sp>
        <p:nvSpPr>
          <p:cNvPr id="116" name="椭圆 115"/>
          <p:cNvSpPr/>
          <p:nvPr/>
        </p:nvSpPr>
        <p:spPr bwMode="auto">
          <a:xfrm>
            <a:off x="2715260" y="3956685"/>
            <a:ext cx="717550" cy="718820"/>
          </a:xfrm>
          <a:prstGeom prst="ellipse">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64" tIns="34282" rIns="68564" bIns="34282" numCol="1" anchor="t" anchorCtr="0" compatLnSpc="1"/>
          <a:lstStyle/>
          <a:p>
            <a:endParaRPr lang="zh-CN" altLang="en-US" sz="1350" dirty="0">
              <a:solidFill>
                <a:prstClr val="black"/>
              </a:solidFill>
              <a:ea typeface="微软雅黑" panose="020B0503020204020204" pitchFamily="34" charset="-122"/>
            </a:endParaRPr>
          </a:p>
        </p:txBody>
      </p:sp>
      <p:grpSp>
        <p:nvGrpSpPr>
          <p:cNvPr id="117" name="原创设计师QQ598969553      _15"/>
          <p:cNvGrpSpPr/>
          <p:nvPr/>
        </p:nvGrpSpPr>
        <p:grpSpPr>
          <a:xfrm>
            <a:off x="1021786" y="2152579"/>
            <a:ext cx="1321795" cy="1321797"/>
            <a:chOff x="1360492" y="2870770"/>
            <a:chExt cx="1762804" cy="1762804"/>
          </a:xfrm>
        </p:grpSpPr>
        <p:sp>
          <p:nvSpPr>
            <p:cNvPr id="118" name="椭圆 117"/>
            <p:cNvSpPr/>
            <p:nvPr/>
          </p:nvSpPr>
          <p:spPr>
            <a:xfrm>
              <a:off x="1360492" y="2870770"/>
              <a:ext cx="1762804" cy="1762804"/>
            </a:xfrm>
            <a:prstGeom prst="ellipse">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119" name="矩形 118"/>
            <p:cNvSpPr/>
            <p:nvPr/>
          </p:nvSpPr>
          <p:spPr>
            <a:xfrm>
              <a:off x="1686112" y="3525067"/>
              <a:ext cx="1169825" cy="492557"/>
            </a:xfrm>
            <a:prstGeom prst="rect">
              <a:avLst/>
            </a:prstGeom>
          </p:spPr>
          <p:txBody>
            <a:bodyPr wrap="none">
              <a:spAutoFit/>
            </a:bodyPr>
            <a:lstStyle/>
            <a:p>
              <a:pPr algn="ctr">
                <a:spcBef>
                  <a:spcPct val="0"/>
                </a:spcBef>
              </a:pPr>
              <a:r>
                <a:rPr lang="zh-CN" altLang="en-US" b="1" dirty="0" smtClean="0">
                  <a:solidFill>
                    <a:schemeClr val="bg1"/>
                  </a:solidFill>
                  <a:ea typeface="微软雅黑" panose="020B0503020204020204" pitchFamily="34" charset="-122"/>
                  <a:sym typeface="微软雅黑" panose="020B0503020204020204" pitchFamily="34" charset="-122"/>
                </a:rPr>
                <a:t>县用户</a:t>
              </a:r>
              <a:endParaRPr lang="zh-CN" altLang="en-US" b="1" dirty="0">
                <a:solidFill>
                  <a:schemeClr val="bg1"/>
                </a:solidFill>
                <a:ea typeface="微软雅黑" panose="020B0503020204020204" pitchFamily="34" charset="-122"/>
                <a:sym typeface="微软雅黑" panose="020B0503020204020204" pitchFamily="34" charset="-122"/>
              </a:endParaRPr>
            </a:p>
          </p:txBody>
        </p:sp>
      </p:grpSp>
      <p:grpSp>
        <p:nvGrpSpPr>
          <p:cNvPr id="120" name="原创设计师QQ598969553      _16"/>
          <p:cNvGrpSpPr/>
          <p:nvPr/>
        </p:nvGrpSpPr>
        <p:grpSpPr>
          <a:xfrm flipV="1">
            <a:off x="1941830" y="3663950"/>
            <a:ext cx="629920" cy="693420"/>
            <a:chOff x="2132468" y="2251530"/>
            <a:chExt cx="584200" cy="350838"/>
          </a:xfrm>
        </p:grpSpPr>
        <p:cxnSp>
          <p:nvCxnSpPr>
            <p:cNvPr id="121" name="直接连接符 120"/>
            <p:cNvCxnSpPr/>
            <p:nvPr/>
          </p:nvCxnSpPr>
          <p:spPr bwMode="auto">
            <a:xfrm flipV="1">
              <a:off x="2132468" y="2251530"/>
              <a:ext cx="265112" cy="350838"/>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bwMode="auto">
            <a:xfrm>
              <a:off x="2389643" y="2251530"/>
              <a:ext cx="327025"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3" name="原创设计师QQ598969553      _5"/>
          <p:cNvSpPr/>
          <p:nvPr/>
        </p:nvSpPr>
        <p:spPr bwMode="blackWhite">
          <a:xfrm>
            <a:off x="3443279" y="1870391"/>
            <a:ext cx="941926" cy="941926"/>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cxnSp>
        <p:nvCxnSpPr>
          <p:cNvPr id="124" name="原创设计师QQ598969553      _8"/>
          <p:cNvCxnSpPr/>
          <p:nvPr/>
        </p:nvCxnSpPr>
        <p:spPr>
          <a:xfrm>
            <a:off x="3182932" y="2853138"/>
            <a:ext cx="0" cy="0"/>
          </a:xfrm>
          <a:prstGeom prst="line">
            <a:avLst/>
          </a:prstGeom>
          <a:ln w="19050">
            <a:solidFill>
              <a:srgbClr val="F7D9D3"/>
            </a:solidFill>
          </a:ln>
        </p:spPr>
        <p:style>
          <a:lnRef idx="1">
            <a:schemeClr val="accent1"/>
          </a:lnRef>
          <a:fillRef idx="0">
            <a:schemeClr val="accent1"/>
          </a:fillRef>
          <a:effectRef idx="0">
            <a:schemeClr val="accent1"/>
          </a:effectRef>
          <a:fontRef idx="minor">
            <a:schemeClr val="tx1"/>
          </a:fontRef>
        </p:style>
      </p:cxnSp>
      <p:grpSp>
        <p:nvGrpSpPr>
          <p:cNvPr id="125" name="原创设计师QQ598969553      _10"/>
          <p:cNvGrpSpPr/>
          <p:nvPr/>
        </p:nvGrpSpPr>
        <p:grpSpPr>
          <a:xfrm>
            <a:off x="3554894" y="1962506"/>
            <a:ext cx="718971" cy="718971"/>
            <a:chOff x="2923886" y="1473513"/>
            <a:chExt cx="958850" cy="958850"/>
          </a:xfrm>
        </p:grpSpPr>
        <p:sp>
          <p:nvSpPr>
            <p:cNvPr id="126" name="椭圆 125"/>
            <p:cNvSpPr/>
            <p:nvPr/>
          </p:nvSpPr>
          <p:spPr bwMode="auto">
            <a:xfrm>
              <a:off x="2923886" y="1473513"/>
              <a:ext cx="958850" cy="958850"/>
            </a:xfrm>
            <a:prstGeom prst="ellipse">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64" tIns="34282" rIns="68564" bIns="34282" numCol="1" anchor="t" anchorCtr="0" compatLnSpc="1"/>
            <a:lstStyle/>
            <a:p>
              <a:endParaRPr lang="zh-CN" altLang="en-US" sz="1350" dirty="0">
                <a:solidFill>
                  <a:prstClr val="black"/>
                </a:solidFill>
                <a:ea typeface="微软雅黑" panose="020B0503020204020204" pitchFamily="34" charset="-122"/>
              </a:endParaRPr>
            </a:p>
          </p:txBody>
        </p:sp>
        <p:sp>
          <p:nvSpPr>
            <p:cNvPr id="127" name="文本框 11"/>
            <p:cNvSpPr txBox="1"/>
            <p:nvPr/>
          </p:nvSpPr>
          <p:spPr>
            <a:xfrm>
              <a:off x="2973094" y="1748796"/>
              <a:ext cx="861976" cy="369418"/>
            </a:xfrm>
            <a:prstGeom prst="rect">
              <a:avLst/>
            </a:prstGeom>
            <a:noFill/>
          </p:spPr>
          <p:txBody>
            <a:bodyPr wrap="none" rtlCol="0">
              <a:spAutoFit/>
            </a:bodyPr>
            <a:lstStyle/>
            <a:p>
              <a:pPr algn="ctr">
                <a:spcBef>
                  <a:spcPct val="0"/>
                </a:spcBef>
              </a:pPr>
              <a:r>
                <a:rPr lang="zh-CN" altLang="en-US" sz="1200" b="1" dirty="0" smtClean="0">
                  <a:solidFill>
                    <a:schemeClr val="accent2"/>
                  </a:solidFill>
                  <a:ea typeface="微软雅黑" panose="020B0503020204020204" pitchFamily="34" charset="-122"/>
                  <a:sym typeface="微软雅黑" panose="020B0503020204020204" pitchFamily="34" charset="-122"/>
                </a:rPr>
                <a:t>县操作</a:t>
              </a:r>
              <a:endParaRPr lang="zh-CN" altLang="en-US" sz="1200" b="1" dirty="0">
                <a:solidFill>
                  <a:schemeClr val="accent2"/>
                </a:solidFill>
                <a:ea typeface="微软雅黑" panose="020B0503020204020204" pitchFamily="34" charset="-122"/>
                <a:sym typeface="微软雅黑" panose="020B0503020204020204" pitchFamily="34" charset="-122"/>
              </a:endParaRPr>
            </a:p>
          </p:txBody>
        </p:sp>
      </p:grpSp>
      <p:grpSp>
        <p:nvGrpSpPr>
          <p:cNvPr id="128" name="原创设计师QQ598969553      _1"/>
          <p:cNvGrpSpPr/>
          <p:nvPr/>
        </p:nvGrpSpPr>
        <p:grpSpPr>
          <a:xfrm>
            <a:off x="4394833" y="1935462"/>
            <a:ext cx="3632835" cy="758190"/>
            <a:chOff x="3980318" y="1527981"/>
            <a:chExt cx="5320294" cy="1011153"/>
          </a:xfrm>
        </p:grpSpPr>
        <p:cxnSp>
          <p:nvCxnSpPr>
            <p:cNvPr id="129" name="直接连接符 128"/>
            <p:cNvCxnSpPr>
              <a:endCxn id="130" idx="1"/>
            </p:cNvCxnSpPr>
            <p:nvPr/>
          </p:nvCxnSpPr>
          <p:spPr>
            <a:xfrm>
              <a:off x="3980318" y="2014409"/>
              <a:ext cx="941591" cy="1428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1" name="Rectangle 5"/>
            <p:cNvSpPr/>
            <p:nvPr/>
          </p:nvSpPr>
          <p:spPr bwMode="auto">
            <a:xfrm>
              <a:off x="5116728" y="1527981"/>
              <a:ext cx="4183884" cy="10111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r>
                <a:rPr lang="zh-CN" altLang="en-US" sz="1050" dirty="0" smtClean="0">
                  <a:latin typeface="微软雅黑" panose="020B0503020204020204" pitchFamily="34" charset="-122"/>
                  <a:ea typeface="微软雅黑" panose="020B0503020204020204" pitchFamily="34" charset="-122"/>
                  <a:sym typeface="Lato Light" charset="0"/>
                </a:rPr>
                <a:t>县操作用户是补贴系统流程中主要操作者，从一开始的申请录入到后期的申请结算，是使用系统最频繁的用户</a:t>
              </a:r>
              <a:endParaRPr lang="en-US" altLang="zh-CN" sz="1050" dirty="0">
                <a:latin typeface="微软雅黑" panose="020B0503020204020204" pitchFamily="34" charset="-122"/>
                <a:ea typeface="微软雅黑" panose="020B0503020204020204" pitchFamily="34" charset="-122"/>
                <a:sym typeface="Lato Light" charset="0"/>
              </a:endParaRPr>
            </a:p>
          </p:txBody>
        </p:sp>
      </p:grpSp>
      <p:cxnSp>
        <p:nvCxnSpPr>
          <p:cNvPr id="132" name="原创设计师QQ598969553      _7"/>
          <p:cNvCxnSpPr/>
          <p:nvPr/>
        </p:nvCxnSpPr>
        <p:spPr>
          <a:xfrm flipV="1">
            <a:off x="2571736" y="2366647"/>
            <a:ext cx="785818" cy="10460"/>
          </a:xfrm>
          <a:prstGeom prst="straightConnector1">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原创设计师QQ598969553      _7"/>
          <p:cNvCxnSpPr/>
          <p:nvPr/>
        </p:nvCxnSpPr>
        <p:spPr>
          <a:xfrm flipV="1">
            <a:off x="2571736" y="3310892"/>
            <a:ext cx="785818" cy="10460"/>
          </a:xfrm>
          <a:prstGeom prst="straightConnector1">
            <a:avLst/>
          </a:prstGeom>
          <a:ln w="1905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4" name="原创设计师QQ598969553      _5"/>
          <p:cNvSpPr/>
          <p:nvPr/>
        </p:nvSpPr>
        <p:spPr bwMode="blackWhite">
          <a:xfrm>
            <a:off x="3407084" y="2921951"/>
            <a:ext cx="941926" cy="941926"/>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sp>
        <p:nvSpPr>
          <p:cNvPr id="135" name="椭圆 134"/>
          <p:cNvSpPr/>
          <p:nvPr/>
        </p:nvSpPr>
        <p:spPr bwMode="auto">
          <a:xfrm>
            <a:off x="3511550" y="3033395"/>
            <a:ext cx="718820" cy="718820"/>
          </a:xfrm>
          <a:prstGeom prst="ellipse">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64" tIns="34282" rIns="68564" bIns="34282" numCol="1" anchor="t" anchorCtr="0" compatLnSpc="1"/>
          <a:lstStyle/>
          <a:p>
            <a:endParaRPr lang="zh-CN" altLang="en-US" sz="1350" dirty="0">
              <a:solidFill>
                <a:prstClr val="black"/>
              </a:solidFill>
              <a:ea typeface="微软雅黑" panose="020B0503020204020204" pitchFamily="34" charset="-122"/>
            </a:endParaRPr>
          </a:p>
        </p:txBody>
      </p:sp>
      <p:cxnSp>
        <p:nvCxnSpPr>
          <p:cNvPr id="137" name="直接连接符 136"/>
          <p:cNvCxnSpPr>
            <a:endCxn id="138" idx="1"/>
          </p:cNvCxnSpPr>
          <p:nvPr/>
        </p:nvCxnSpPr>
        <p:spPr>
          <a:xfrm>
            <a:off x="4384675" y="3305175"/>
            <a:ext cx="643255" cy="1079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9" name="文本框 19"/>
          <p:cNvSpPr txBox="1"/>
          <p:nvPr/>
        </p:nvSpPr>
        <p:spPr>
          <a:xfrm>
            <a:off x="3548048" y="3254066"/>
            <a:ext cx="646332" cy="276999"/>
          </a:xfrm>
          <a:prstGeom prst="rect">
            <a:avLst/>
          </a:prstGeom>
          <a:noFill/>
        </p:spPr>
        <p:txBody>
          <a:bodyPr wrap="none" rtlCol="0">
            <a:spAutoFit/>
          </a:bodyPr>
          <a:lstStyle/>
          <a:p>
            <a:pPr algn="ctr">
              <a:spcBef>
                <a:spcPct val="0"/>
              </a:spcBef>
            </a:pPr>
            <a:r>
              <a:rPr lang="zh-CN" altLang="en-US" sz="1200" b="1" dirty="0" smtClean="0">
                <a:solidFill>
                  <a:schemeClr val="accent2"/>
                </a:solidFill>
                <a:ea typeface="微软雅黑" panose="020B0503020204020204" pitchFamily="34" charset="-122"/>
                <a:sym typeface="微软雅黑" panose="020B0503020204020204" pitchFamily="34" charset="-122"/>
              </a:rPr>
              <a:t>县浏览</a:t>
            </a:r>
            <a:endParaRPr lang="zh-CN" altLang="en-US" sz="1200" b="1" dirty="0">
              <a:solidFill>
                <a:schemeClr val="accent2"/>
              </a:solidFill>
              <a:ea typeface="微软雅黑" panose="020B0503020204020204" pitchFamily="34" charset="-122"/>
              <a:sym typeface="微软雅黑" panose="020B0503020204020204" pitchFamily="34" charset="-122"/>
            </a:endParaRPr>
          </a:p>
        </p:txBody>
      </p:sp>
      <p:sp>
        <p:nvSpPr>
          <p:cNvPr id="140" name="Rectangle 5"/>
          <p:cNvSpPr/>
          <p:nvPr/>
        </p:nvSpPr>
        <p:spPr bwMode="auto">
          <a:xfrm>
            <a:off x="5170805" y="2994025"/>
            <a:ext cx="2856230" cy="7581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50000"/>
              </a:lnSpc>
              <a:spcBef>
                <a:spcPct val="0"/>
              </a:spcBef>
              <a:spcAft>
                <a:spcPct val="0"/>
              </a:spcAft>
            </a:pPr>
            <a:r>
              <a:rPr lang="zh-CN" altLang="en-US" sz="1050" dirty="0" smtClean="0">
                <a:latin typeface="微软雅黑" panose="020B0503020204020204" pitchFamily="34" charset="-122"/>
                <a:ea typeface="微软雅黑" panose="020B0503020204020204" pitchFamily="34" charset="-122"/>
                <a:sym typeface="Lato Light" charset="0"/>
              </a:rPr>
              <a:t>不参与申请流程的任何操作，只拥有查看本县申请以及统计相关申请数据的权限</a:t>
            </a:r>
            <a:endParaRPr lang="en-US" altLang="zh-CN" sz="1050" dirty="0">
              <a:latin typeface="微软雅黑" panose="020B0503020204020204" pitchFamily="34" charset="-122"/>
              <a:ea typeface="微软雅黑" panose="020B0503020204020204" pitchFamily="34" charset="-122"/>
              <a:sym typeface="Lato Light" charset="0"/>
            </a:endParaRPr>
          </a:p>
        </p:txBody>
      </p:sp>
      <p:sp>
        <p:nvSpPr>
          <p:cNvPr id="141" name="文本框 19"/>
          <p:cNvSpPr txBox="1"/>
          <p:nvPr/>
        </p:nvSpPr>
        <p:spPr>
          <a:xfrm>
            <a:off x="2754249" y="4176721"/>
            <a:ext cx="640080" cy="275590"/>
          </a:xfrm>
          <a:prstGeom prst="rect">
            <a:avLst/>
          </a:prstGeom>
          <a:noFill/>
        </p:spPr>
        <p:txBody>
          <a:bodyPr wrap="none" rtlCol="0">
            <a:spAutoFit/>
          </a:bodyPr>
          <a:lstStyle/>
          <a:p>
            <a:pPr algn="ctr">
              <a:spcBef>
                <a:spcPct val="0"/>
              </a:spcBef>
            </a:pPr>
            <a:r>
              <a:rPr lang="zh-CN" altLang="en-US" sz="1200" b="1" dirty="0">
                <a:solidFill>
                  <a:schemeClr val="accent2"/>
                </a:solidFill>
                <a:ea typeface="微软雅黑" panose="020B0503020204020204" pitchFamily="34" charset="-122"/>
                <a:sym typeface="微软雅黑" panose="020B0503020204020204" pitchFamily="34" charset="-122"/>
              </a:rPr>
              <a:t>县财政</a:t>
            </a:r>
          </a:p>
        </p:txBody>
      </p:sp>
      <p:sp>
        <p:nvSpPr>
          <p:cNvPr id="142" name="文本框 17"/>
          <p:cNvSpPr txBox="1"/>
          <p:nvPr/>
        </p:nvSpPr>
        <p:spPr>
          <a:xfrm>
            <a:off x="4250055" y="4028440"/>
            <a:ext cx="3274695" cy="575945"/>
          </a:xfrm>
          <a:prstGeom prst="rect">
            <a:avLst/>
          </a:prstGeom>
          <a:noFill/>
        </p:spPr>
        <p:txBody>
          <a:bodyPr wrap="square" rtlCol="0">
            <a:spAutoFit/>
          </a:bodyPr>
          <a:lstStyle/>
          <a:p>
            <a:pPr algn="l" fontAlgn="base">
              <a:lnSpc>
                <a:spcPct val="150000"/>
              </a:lnSpc>
            </a:pPr>
            <a:r>
              <a:rPr lang="zh-CN" altLang="en-US" sz="1050" dirty="0" smtClean="0">
                <a:latin typeface="微软雅黑" panose="020B0503020204020204" pitchFamily="34" charset="-122"/>
                <a:ea typeface="微软雅黑" panose="020B0503020204020204" pitchFamily="34" charset="-122"/>
              </a:rPr>
              <a:t>县财政用户在系统的流程方面主要是对县操作人员提交的申请结算数据，进行确认结算操作</a:t>
            </a:r>
          </a:p>
        </p:txBody>
      </p:sp>
      <p:sp>
        <p:nvSpPr>
          <p:cNvPr id="3" name="左中括号 2"/>
          <p:cNvSpPr/>
          <p:nvPr/>
        </p:nvSpPr>
        <p:spPr>
          <a:xfrm>
            <a:off x="5037583" y="1924231"/>
            <a:ext cx="92847" cy="781379"/>
          </a:xfrm>
          <a:prstGeom prst="leftBracke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1350">
              <a:latin typeface="微软雅黑" panose="020B0503020204020204" pitchFamily="34" charset="-122"/>
              <a:ea typeface="微软雅黑" panose="020B0503020204020204" pitchFamily="34" charset="-122"/>
            </a:endParaRPr>
          </a:p>
        </p:txBody>
      </p:sp>
      <p:sp>
        <p:nvSpPr>
          <p:cNvPr id="4" name="左中括号 3"/>
          <p:cNvSpPr/>
          <p:nvPr/>
        </p:nvSpPr>
        <p:spPr>
          <a:xfrm>
            <a:off x="5078223" y="2919911"/>
            <a:ext cx="92847" cy="781379"/>
          </a:xfrm>
          <a:prstGeom prst="leftBracke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1350">
              <a:latin typeface="微软雅黑" panose="020B0503020204020204" pitchFamily="34" charset="-122"/>
              <a:ea typeface="微软雅黑" panose="020B0503020204020204" pitchFamily="34" charset="-122"/>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blinds(horizontal)">
                                      <p:cBhvr>
                                        <p:cTn id="7" dur="500"/>
                                        <p:tgtEl>
                                          <p:spTgt spid="108"/>
                                        </p:tgtEl>
                                      </p:cBhvr>
                                    </p:animEffect>
                                  </p:childTnLst>
                                </p:cTn>
                              </p:par>
                              <p:par>
                                <p:cTn id="8" presetID="3" presetClass="entr" presetSubtype="10" fill="hold" nodeType="withEffect">
                                  <p:stCondLst>
                                    <p:cond delay="0"/>
                                  </p:stCondLst>
                                  <p:childTnLst>
                                    <p:set>
                                      <p:cBhvr>
                                        <p:cTn id="9" dur="1" fill="hold">
                                          <p:stCondLst>
                                            <p:cond delay="0"/>
                                          </p:stCondLst>
                                        </p:cTn>
                                        <p:tgtEl>
                                          <p:spTgt spid="117"/>
                                        </p:tgtEl>
                                        <p:attrNameLst>
                                          <p:attrName>style.visibility</p:attrName>
                                        </p:attrNameLst>
                                      </p:cBhvr>
                                      <p:to>
                                        <p:strVal val="visible"/>
                                      </p:to>
                                    </p:set>
                                    <p:animEffect transition="in" filter="blinds(horizontal)">
                                      <p:cBhvr>
                                        <p:cTn id="10" dur="500"/>
                                        <p:tgtEl>
                                          <p:spTgt spid="117"/>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anim to="" calcmode="lin" valueType="num">
                                      <p:cBhvr>
                                        <p:cTn id="15" dur="1" fill="hold"/>
                                        <p:tgtEl>
                                          <p:spTgt spid="110"/>
                                        </p:tgtEl>
                                      </p:cBhvr>
                                    </p:anim>
                                  </p:childTnLst>
                                </p:cTn>
                              </p:par>
                              <p:par>
                                <p:cTn id="16" presetID="24" presetClass="entr" presetSubtype="0" fill="hold" nodeType="withEffect">
                                  <p:stCondLst>
                                    <p:cond delay="0"/>
                                  </p:stCondLst>
                                  <p:childTnLst>
                                    <p:set>
                                      <p:cBhvr>
                                        <p:cTn id="17" dur="1" fill="hold">
                                          <p:stCondLst>
                                            <p:cond delay="0"/>
                                          </p:stCondLst>
                                        </p:cTn>
                                        <p:tgtEl>
                                          <p:spTgt spid="113"/>
                                        </p:tgtEl>
                                        <p:attrNameLst>
                                          <p:attrName>style.visibility</p:attrName>
                                        </p:attrNameLst>
                                      </p:cBhvr>
                                      <p:to>
                                        <p:strVal val="visible"/>
                                      </p:to>
                                    </p:set>
                                    <p:anim to="" calcmode="lin" valueType="num">
                                      <p:cBhvr>
                                        <p:cTn id="18" dur="1" fill="hold"/>
                                        <p:tgtEl>
                                          <p:spTgt spid="113"/>
                                        </p:tgtEl>
                                      </p:cBhvr>
                                    </p:anim>
                                  </p:childTnLst>
                                </p:cTn>
                              </p:par>
                              <p:par>
                                <p:cTn id="19" presetID="24" presetClass="entr" presetSubtype="0" fill="hold" grpId="0" nodeType="withEffect">
                                  <p:stCondLst>
                                    <p:cond delay="0"/>
                                  </p:stCondLst>
                                  <p:childTnLst>
                                    <p:set>
                                      <p:cBhvr>
                                        <p:cTn id="20" dur="1" fill="hold">
                                          <p:stCondLst>
                                            <p:cond delay="0"/>
                                          </p:stCondLst>
                                        </p:cTn>
                                        <p:tgtEl>
                                          <p:spTgt spid="107"/>
                                        </p:tgtEl>
                                        <p:attrNameLst>
                                          <p:attrName>style.visibility</p:attrName>
                                        </p:attrNameLst>
                                      </p:cBhvr>
                                      <p:to>
                                        <p:strVal val="visible"/>
                                      </p:to>
                                    </p:set>
                                    <p:anim to="" calcmode="lin" valueType="num">
                                      <p:cBhvr>
                                        <p:cTn id="21" dur="1" fill="hold"/>
                                        <p:tgtEl>
                                          <p:spTgt spid="107"/>
                                        </p:tgtEl>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nodeType="clickEffect">
                                  <p:stCondLst>
                                    <p:cond delay="0"/>
                                  </p:stCondLst>
                                  <p:childTnLst>
                                    <p:set>
                                      <p:cBhvr>
                                        <p:cTn id="25" dur="1" fill="hold">
                                          <p:stCondLst>
                                            <p:cond delay="0"/>
                                          </p:stCondLst>
                                        </p:cTn>
                                        <p:tgtEl>
                                          <p:spTgt spid="132"/>
                                        </p:tgtEl>
                                        <p:attrNameLst>
                                          <p:attrName>style.visibility</p:attrName>
                                        </p:attrNameLst>
                                      </p:cBhvr>
                                      <p:to>
                                        <p:strVal val="visible"/>
                                      </p:to>
                                    </p:set>
                                    <p:anim to="" calcmode="lin" valueType="num">
                                      <p:cBhvr>
                                        <p:cTn id="26" dur="1" fill="hold"/>
                                        <p:tgtEl>
                                          <p:spTgt spid="132"/>
                                        </p:tgtEl>
                                      </p:cBhvr>
                                    </p:anim>
                                  </p:childTnLst>
                                </p:cTn>
                              </p:par>
                              <p:par>
                                <p:cTn id="27" presetID="24" presetClass="entr" presetSubtype="0" fill="hold" nodeType="withEffect">
                                  <p:stCondLst>
                                    <p:cond delay="0"/>
                                  </p:stCondLst>
                                  <p:childTnLst>
                                    <p:set>
                                      <p:cBhvr>
                                        <p:cTn id="28" dur="1" fill="hold">
                                          <p:stCondLst>
                                            <p:cond delay="0"/>
                                          </p:stCondLst>
                                        </p:cTn>
                                        <p:tgtEl>
                                          <p:spTgt spid="125"/>
                                        </p:tgtEl>
                                        <p:attrNameLst>
                                          <p:attrName>style.visibility</p:attrName>
                                        </p:attrNameLst>
                                      </p:cBhvr>
                                      <p:to>
                                        <p:strVal val="visible"/>
                                      </p:to>
                                    </p:set>
                                    <p:anim to="" calcmode="lin" valueType="num">
                                      <p:cBhvr>
                                        <p:cTn id="29" dur="1" fill="hold"/>
                                        <p:tgtEl>
                                          <p:spTgt spid="125"/>
                                        </p:tgtEl>
                                      </p:cBhvr>
                                    </p:anim>
                                  </p:childTnLst>
                                </p:cTn>
                              </p:par>
                              <p:par>
                                <p:cTn id="30" presetID="24" presetClass="entr" presetSubtype="0" fill="hold" grpId="0" nodeType="withEffect">
                                  <p:stCondLst>
                                    <p:cond delay="0"/>
                                  </p:stCondLst>
                                  <p:childTnLst>
                                    <p:set>
                                      <p:cBhvr>
                                        <p:cTn id="31" dur="1" fill="hold">
                                          <p:stCondLst>
                                            <p:cond delay="0"/>
                                          </p:stCondLst>
                                        </p:cTn>
                                        <p:tgtEl>
                                          <p:spTgt spid="123"/>
                                        </p:tgtEl>
                                        <p:attrNameLst>
                                          <p:attrName>style.visibility</p:attrName>
                                        </p:attrNameLst>
                                      </p:cBhvr>
                                      <p:to>
                                        <p:strVal val="visible"/>
                                      </p:to>
                                    </p:set>
                                    <p:anim to="" calcmode="lin" valueType="num">
                                      <p:cBhvr>
                                        <p:cTn id="32" dur="1" fill="hold"/>
                                        <p:tgtEl>
                                          <p:spTgt spid="123"/>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133"/>
                                        </p:tgtEl>
                                        <p:attrNameLst>
                                          <p:attrName>style.visibility</p:attrName>
                                        </p:attrNameLst>
                                      </p:cBhvr>
                                      <p:to>
                                        <p:strVal val="visible"/>
                                      </p:to>
                                    </p:set>
                                    <p:anim to="" calcmode="lin" valueType="num">
                                      <p:cBhvr>
                                        <p:cTn id="37" dur="1" fill="hold"/>
                                        <p:tgtEl>
                                          <p:spTgt spid="133"/>
                                        </p:tgtEl>
                                      </p:cBhvr>
                                    </p:anim>
                                  </p:childTnLst>
                                </p:cTn>
                              </p:par>
                              <p:par>
                                <p:cTn id="38" presetID="24" presetClass="entr" presetSubtype="0" fill="hold" grpId="0" nodeType="withEffect">
                                  <p:stCondLst>
                                    <p:cond delay="0"/>
                                  </p:stCondLst>
                                  <p:childTnLst>
                                    <p:set>
                                      <p:cBhvr>
                                        <p:cTn id="39" dur="1" fill="hold">
                                          <p:stCondLst>
                                            <p:cond delay="0"/>
                                          </p:stCondLst>
                                        </p:cTn>
                                        <p:tgtEl>
                                          <p:spTgt spid="134"/>
                                        </p:tgtEl>
                                        <p:attrNameLst>
                                          <p:attrName>style.visibility</p:attrName>
                                        </p:attrNameLst>
                                      </p:cBhvr>
                                      <p:to>
                                        <p:strVal val="visible"/>
                                      </p:to>
                                    </p:set>
                                    <p:anim to="" calcmode="lin" valueType="num">
                                      <p:cBhvr>
                                        <p:cTn id="40" dur="1" fill="hold"/>
                                        <p:tgtEl>
                                          <p:spTgt spid="134"/>
                                        </p:tgtEl>
                                      </p:cBhvr>
                                    </p:anim>
                                  </p:childTnLst>
                                </p:cTn>
                              </p:par>
                              <p:par>
                                <p:cTn id="41" presetID="24" presetClass="entr" presetSubtype="0"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to="" calcmode="lin" valueType="num">
                                      <p:cBhvr>
                                        <p:cTn id="43" dur="1" fill="hold"/>
                                        <p:tgtEl>
                                          <p:spTgt spid="135"/>
                                        </p:tgtEl>
                                      </p:cBhvr>
                                    </p:anim>
                                  </p:childTnLst>
                                </p:cTn>
                              </p:par>
                              <p:par>
                                <p:cTn id="44" presetID="24" presetClass="entr" presetSubtype="0" fill="hold" grpId="0" nodeType="withEffect">
                                  <p:stCondLst>
                                    <p:cond delay="0"/>
                                  </p:stCondLst>
                                  <p:childTnLst>
                                    <p:set>
                                      <p:cBhvr>
                                        <p:cTn id="45" dur="1" fill="hold">
                                          <p:stCondLst>
                                            <p:cond delay="0"/>
                                          </p:stCondLst>
                                        </p:cTn>
                                        <p:tgtEl>
                                          <p:spTgt spid="139"/>
                                        </p:tgtEl>
                                        <p:attrNameLst>
                                          <p:attrName>style.visibility</p:attrName>
                                        </p:attrNameLst>
                                      </p:cBhvr>
                                      <p:to>
                                        <p:strVal val="visible"/>
                                      </p:to>
                                    </p:set>
                                    <p:anim to="" calcmode="lin" valueType="num">
                                      <p:cBhvr>
                                        <p:cTn id="46" dur="1" fill="hold"/>
                                        <p:tgtEl>
                                          <p:spTgt spid="139"/>
                                        </p:tgtEl>
                                      </p:cBhvr>
                                    </p:anim>
                                  </p:childTnLst>
                                </p:cTn>
                              </p:par>
                            </p:childTnLst>
                          </p:cTn>
                        </p:par>
                      </p:childTnLst>
                    </p:cTn>
                  </p:par>
                  <p:par>
                    <p:cTn id="47" fill="hold">
                      <p:stCondLst>
                        <p:cond delay="indefinite"/>
                      </p:stCondLst>
                      <p:childTnLst>
                        <p:par>
                          <p:cTn id="48" fill="hold">
                            <p:stCondLst>
                              <p:cond delay="0"/>
                            </p:stCondLst>
                            <p:childTnLst>
                              <p:par>
                                <p:cTn id="49" presetID="24" presetClass="entr" presetSubtype="0" fill="hold" grpId="0" nodeType="clickEffect">
                                  <p:stCondLst>
                                    <p:cond delay="0"/>
                                  </p:stCondLst>
                                  <p:childTnLst>
                                    <p:set>
                                      <p:cBhvr>
                                        <p:cTn id="50" dur="1" fill="hold">
                                          <p:stCondLst>
                                            <p:cond delay="0"/>
                                          </p:stCondLst>
                                        </p:cTn>
                                        <p:tgtEl>
                                          <p:spTgt spid="141"/>
                                        </p:tgtEl>
                                        <p:attrNameLst>
                                          <p:attrName>style.visibility</p:attrName>
                                        </p:attrNameLst>
                                      </p:cBhvr>
                                      <p:to>
                                        <p:strVal val="visible"/>
                                      </p:to>
                                    </p:set>
                                    <p:anim to="" calcmode="lin" valueType="num">
                                      <p:cBhvr>
                                        <p:cTn id="51" dur="1" fill="hold"/>
                                        <p:tgtEl>
                                          <p:spTgt spid="141"/>
                                        </p:tgtEl>
                                      </p:cBhvr>
                                    </p:anim>
                                  </p:childTnLst>
                                </p:cTn>
                              </p:par>
                              <p:par>
                                <p:cTn id="52" presetID="24" presetClass="entr" presetSubtype="0" fill="hold" nodeType="withEffect">
                                  <p:stCondLst>
                                    <p:cond delay="0"/>
                                  </p:stCondLst>
                                  <p:childTnLst>
                                    <p:set>
                                      <p:cBhvr>
                                        <p:cTn id="53" dur="1" fill="hold">
                                          <p:stCondLst>
                                            <p:cond delay="0"/>
                                          </p:stCondLst>
                                        </p:cTn>
                                        <p:tgtEl>
                                          <p:spTgt spid="120"/>
                                        </p:tgtEl>
                                        <p:attrNameLst>
                                          <p:attrName>style.visibility</p:attrName>
                                        </p:attrNameLst>
                                      </p:cBhvr>
                                      <p:to>
                                        <p:strVal val="visible"/>
                                      </p:to>
                                    </p:set>
                                    <p:anim to="" calcmode="lin" valueType="num">
                                      <p:cBhvr>
                                        <p:cTn id="54" dur="1" fill="hold"/>
                                        <p:tgtEl>
                                          <p:spTgt spid="120"/>
                                        </p:tgtEl>
                                      </p:cBhvr>
                                    </p:anim>
                                  </p:childTnLst>
                                </p:cTn>
                              </p:par>
                              <p:par>
                                <p:cTn id="55" presetID="24" presetClass="entr" presetSubtype="0" fill="hold" grpId="0" nodeType="withEffect">
                                  <p:stCondLst>
                                    <p:cond delay="0"/>
                                  </p:stCondLst>
                                  <p:childTnLst>
                                    <p:set>
                                      <p:cBhvr>
                                        <p:cTn id="56" dur="1" fill="hold">
                                          <p:stCondLst>
                                            <p:cond delay="0"/>
                                          </p:stCondLst>
                                        </p:cTn>
                                        <p:tgtEl>
                                          <p:spTgt spid="106"/>
                                        </p:tgtEl>
                                        <p:attrNameLst>
                                          <p:attrName>style.visibility</p:attrName>
                                        </p:attrNameLst>
                                      </p:cBhvr>
                                      <p:to>
                                        <p:strVal val="visible"/>
                                      </p:to>
                                    </p:set>
                                    <p:anim to="" calcmode="lin" valueType="num">
                                      <p:cBhvr>
                                        <p:cTn id="57" dur="1" fill="hold"/>
                                        <p:tgtEl>
                                          <p:spTgt spid="106"/>
                                        </p:tgtEl>
                                      </p:cBhvr>
                                    </p:anim>
                                  </p:childTnLst>
                                </p:cTn>
                              </p:par>
                              <p:par>
                                <p:cTn id="58" presetID="24" presetClass="entr" presetSubtype="0" fill="hold" grpId="0" nodeType="withEffect">
                                  <p:stCondLst>
                                    <p:cond delay="0"/>
                                  </p:stCondLst>
                                  <p:childTnLst>
                                    <p:set>
                                      <p:cBhvr>
                                        <p:cTn id="59" dur="1" fill="hold">
                                          <p:stCondLst>
                                            <p:cond delay="0"/>
                                          </p:stCondLst>
                                        </p:cTn>
                                        <p:tgtEl>
                                          <p:spTgt spid="116"/>
                                        </p:tgtEl>
                                        <p:attrNameLst>
                                          <p:attrName>style.visibility</p:attrName>
                                        </p:attrNameLst>
                                      </p:cBhvr>
                                      <p:to>
                                        <p:strVal val="visible"/>
                                      </p:to>
                                    </p:set>
                                    <p:anim to="" calcmode="lin" valueType="num">
                                      <p:cBhvr>
                                        <p:cTn id="60" dur="1" fill="hold"/>
                                        <p:tgtEl>
                                          <p:spTgt spid="116"/>
                                        </p:tgtEl>
                                      </p:cBhvr>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02"/>
                                        </p:tgtEl>
                                        <p:attrNameLst>
                                          <p:attrName>style.visibility</p:attrName>
                                        </p:attrNameLst>
                                      </p:cBhvr>
                                      <p:to>
                                        <p:strVal val="visible"/>
                                      </p:to>
                                    </p:set>
                                    <p:anim calcmode="lin" valueType="num">
                                      <p:cBhvr additive="base">
                                        <p:cTn id="65" dur="500" fill="hold"/>
                                        <p:tgtEl>
                                          <p:spTgt spid="102"/>
                                        </p:tgtEl>
                                        <p:attrNameLst>
                                          <p:attrName>ppt_x</p:attrName>
                                        </p:attrNameLst>
                                      </p:cBhvr>
                                      <p:tavLst>
                                        <p:tav tm="0">
                                          <p:val>
                                            <p:strVal val="#ppt_x"/>
                                          </p:val>
                                        </p:tav>
                                        <p:tav tm="100000">
                                          <p:val>
                                            <p:strVal val="#ppt_x"/>
                                          </p:val>
                                        </p:tav>
                                      </p:tavLst>
                                    </p:anim>
                                    <p:anim calcmode="lin" valueType="num">
                                      <p:cBhvr additive="base">
                                        <p:cTn id="66"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 calcmode="lin" valueType="num">
                                      <p:cBhvr additive="base">
                                        <p:cTn id="71" dur="500" fill="hold"/>
                                        <p:tgtEl>
                                          <p:spTgt spid="3"/>
                                        </p:tgtEl>
                                        <p:attrNameLst>
                                          <p:attrName>ppt_x</p:attrName>
                                        </p:attrNameLst>
                                      </p:cBhvr>
                                      <p:tavLst>
                                        <p:tav tm="0">
                                          <p:val>
                                            <p:strVal val="#ppt_x"/>
                                          </p:val>
                                        </p:tav>
                                        <p:tav tm="100000">
                                          <p:val>
                                            <p:strVal val="#ppt_x"/>
                                          </p:val>
                                        </p:tav>
                                      </p:tavLst>
                                    </p:anim>
                                    <p:anim calcmode="lin" valueType="num">
                                      <p:cBhvr additive="base">
                                        <p:cTn id="72" dur="500" fill="hold"/>
                                        <p:tgtEl>
                                          <p:spTgt spid="3"/>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128"/>
                                        </p:tgtEl>
                                        <p:attrNameLst>
                                          <p:attrName>style.visibility</p:attrName>
                                        </p:attrNameLst>
                                      </p:cBhvr>
                                      <p:to>
                                        <p:strVal val="visible"/>
                                      </p:to>
                                    </p:set>
                                    <p:anim calcmode="lin" valueType="num">
                                      <p:cBhvr additive="base">
                                        <p:cTn id="75" dur="500" fill="hold"/>
                                        <p:tgtEl>
                                          <p:spTgt spid="128"/>
                                        </p:tgtEl>
                                        <p:attrNameLst>
                                          <p:attrName>ppt_x</p:attrName>
                                        </p:attrNameLst>
                                      </p:cBhvr>
                                      <p:tavLst>
                                        <p:tav tm="0">
                                          <p:val>
                                            <p:strVal val="#ppt_x"/>
                                          </p:val>
                                        </p:tav>
                                        <p:tav tm="100000">
                                          <p:val>
                                            <p:strVal val="#ppt_x"/>
                                          </p:val>
                                        </p:tav>
                                      </p:tavLst>
                                    </p:anim>
                                    <p:anim calcmode="lin" valueType="num">
                                      <p:cBhvr additive="base">
                                        <p:cTn id="76"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additive="base">
                                        <p:cTn id="81" dur="500" fill="hold"/>
                                        <p:tgtEl>
                                          <p:spTgt spid="140"/>
                                        </p:tgtEl>
                                        <p:attrNameLst>
                                          <p:attrName>ppt_x</p:attrName>
                                        </p:attrNameLst>
                                      </p:cBhvr>
                                      <p:tavLst>
                                        <p:tav tm="0">
                                          <p:val>
                                            <p:strVal val="#ppt_x"/>
                                          </p:val>
                                        </p:tav>
                                        <p:tav tm="100000">
                                          <p:val>
                                            <p:strVal val="#ppt_x"/>
                                          </p:val>
                                        </p:tav>
                                      </p:tavLst>
                                    </p:anim>
                                    <p:anim calcmode="lin" valueType="num">
                                      <p:cBhvr additive="base">
                                        <p:cTn id="82" dur="500" fill="hold"/>
                                        <p:tgtEl>
                                          <p:spTgt spid="140"/>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4"/>
                                        </p:tgtEl>
                                        <p:attrNameLst>
                                          <p:attrName>style.visibility</p:attrName>
                                        </p:attrNameLst>
                                      </p:cBhvr>
                                      <p:to>
                                        <p:strVal val="visible"/>
                                      </p:to>
                                    </p:set>
                                    <p:anim calcmode="lin" valueType="num">
                                      <p:cBhvr additive="base">
                                        <p:cTn id="85" dur="500" fill="hold"/>
                                        <p:tgtEl>
                                          <p:spTgt spid="4"/>
                                        </p:tgtEl>
                                        <p:attrNameLst>
                                          <p:attrName>ppt_x</p:attrName>
                                        </p:attrNameLst>
                                      </p:cBhvr>
                                      <p:tavLst>
                                        <p:tav tm="0">
                                          <p:val>
                                            <p:strVal val="#ppt_x"/>
                                          </p:val>
                                        </p:tav>
                                        <p:tav tm="100000">
                                          <p:val>
                                            <p:strVal val="#ppt_x"/>
                                          </p:val>
                                        </p:tav>
                                      </p:tavLst>
                                    </p:anim>
                                    <p:anim calcmode="lin" valueType="num">
                                      <p:cBhvr additive="base">
                                        <p:cTn id="86" dur="500" fill="hold"/>
                                        <p:tgtEl>
                                          <p:spTgt spid="4"/>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37"/>
                                        </p:tgtEl>
                                        <p:attrNameLst>
                                          <p:attrName>style.visibility</p:attrName>
                                        </p:attrNameLst>
                                      </p:cBhvr>
                                      <p:to>
                                        <p:strVal val="visible"/>
                                      </p:to>
                                    </p:set>
                                    <p:anim calcmode="lin" valueType="num">
                                      <p:cBhvr additive="base">
                                        <p:cTn id="89" dur="500" fill="hold"/>
                                        <p:tgtEl>
                                          <p:spTgt spid="137"/>
                                        </p:tgtEl>
                                        <p:attrNameLst>
                                          <p:attrName>ppt_x</p:attrName>
                                        </p:attrNameLst>
                                      </p:cBhvr>
                                      <p:tavLst>
                                        <p:tav tm="0">
                                          <p:val>
                                            <p:strVal val="#ppt_x"/>
                                          </p:val>
                                        </p:tav>
                                        <p:tav tm="100000">
                                          <p:val>
                                            <p:strVal val="#ppt_x"/>
                                          </p:val>
                                        </p:tav>
                                      </p:tavLst>
                                    </p:anim>
                                    <p:anim calcmode="lin" valueType="num">
                                      <p:cBhvr additive="base">
                                        <p:cTn id="90" dur="500" fill="hold"/>
                                        <p:tgtEl>
                                          <p:spTgt spid="137"/>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500" fill="hold"/>
                                        <p:tgtEl>
                                          <p:spTgt spid="98"/>
                                        </p:tgtEl>
                                        <p:attrNameLst>
                                          <p:attrName>ppt_x</p:attrName>
                                        </p:attrNameLst>
                                      </p:cBhvr>
                                      <p:tavLst>
                                        <p:tav tm="0">
                                          <p:val>
                                            <p:strVal val="#ppt_x"/>
                                          </p:val>
                                        </p:tav>
                                        <p:tav tm="100000">
                                          <p:val>
                                            <p:strVal val="#ppt_x"/>
                                          </p:val>
                                        </p:tav>
                                      </p:tavLst>
                                    </p:anim>
                                    <p:anim calcmode="lin" valueType="num">
                                      <p:cBhvr additive="base">
                                        <p:cTn id="96" dur="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2"/>
                                        </p:tgtEl>
                                        <p:attrNameLst>
                                          <p:attrName>style.visibility</p:attrName>
                                        </p:attrNameLst>
                                      </p:cBhvr>
                                      <p:to>
                                        <p:strVal val="visible"/>
                                      </p:to>
                                    </p:set>
                                    <p:anim calcmode="lin" valueType="num">
                                      <p:cBhvr additive="base">
                                        <p:cTn id="99" dur="500" fill="hold"/>
                                        <p:tgtEl>
                                          <p:spTgt spid="142"/>
                                        </p:tgtEl>
                                        <p:attrNameLst>
                                          <p:attrName>ppt_x</p:attrName>
                                        </p:attrNameLst>
                                      </p:cBhvr>
                                      <p:tavLst>
                                        <p:tav tm="0">
                                          <p:val>
                                            <p:strVal val="#ppt_x"/>
                                          </p:val>
                                        </p:tav>
                                        <p:tav tm="100000">
                                          <p:val>
                                            <p:strVal val="#ppt_x"/>
                                          </p:val>
                                        </p:tav>
                                      </p:tavLst>
                                    </p:anim>
                                    <p:anim calcmode="lin" valueType="num">
                                      <p:cBhvr additive="base">
                                        <p:cTn id="100" dur="500" fill="hold"/>
                                        <p:tgtEl>
                                          <p:spTgt spid="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7" grpId="0" animBg="1"/>
      <p:bldP spid="108" grpId="0" animBg="1"/>
      <p:bldP spid="116" grpId="0" animBg="1"/>
      <p:bldP spid="123" grpId="0" animBg="1"/>
      <p:bldP spid="134" grpId="0" bldLvl="0" animBg="1"/>
      <p:bldP spid="135" grpId="0" bldLvl="0" animBg="1"/>
      <p:bldP spid="139" grpId="0"/>
      <p:bldP spid="140" grpId="0"/>
      <p:bldP spid="141" grpId="0"/>
      <p:bldP spid="142" grpId="0"/>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nvGrpSpPr>
          <p:cNvPr id="46"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04</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04</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400110"/>
          </a:xfrm>
          <a:prstGeom prst="rect">
            <a:avLst/>
          </a:prstGeom>
          <a:noFill/>
        </p:spPr>
        <p:txBody>
          <a:bodyPr wrap="square" rtlCol="0">
            <a:spAutoFit/>
          </a:bodyPr>
          <a:lstStyle/>
          <a:p>
            <a:pPr algn="ctr"/>
            <a:r>
              <a:rPr lang="zh-CN" altLang="en-US" sz="2000" b="1" dirty="0" smtClean="0">
                <a:latin typeface="微软雅黑" panose="020B0503020204020204" pitchFamily="34" charset="-122"/>
                <a:ea typeface="微软雅黑" panose="020B0503020204020204" pitchFamily="34" charset="-122"/>
              </a:rPr>
              <a:t>主要功能</a:t>
            </a:r>
            <a:endParaRPr lang="zh-CN" altLang="en-US" sz="2000" b="1" dirty="0">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500034" y="285734"/>
            <a:ext cx="1800493" cy="369332"/>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县管理主要功能</a:t>
            </a:r>
            <a:endParaRPr lang="zh-CN" altLang="en-US" dirty="0"/>
          </a:p>
        </p:txBody>
      </p:sp>
      <p:pic>
        <p:nvPicPr>
          <p:cNvPr id="1029"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42"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5" name="原创设计师QQ598969553      _3"/>
          <p:cNvGrpSpPr/>
          <p:nvPr/>
        </p:nvGrpSpPr>
        <p:grpSpPr>
          <a:xfrm>
            <a:off x="1091992" y="1304219"/>
            <a:ext cx="1061000" cy="1214343"/>
            <a:chOff x="1743076" y="2991066"/>
            <a:chExt cx="1414666" cy="1619124"/>
          </a:xfrm>
          <a:gradFill>
            <a:gsLst>
              <a:gs pos="25000">
                <a:schemeClr val="accent2"/>
              </a:gs>
              <a:gs pos="100000">
                <a:schemeClr val="accent1"/>
              </a:gs>
            </a:gsLst>
            <a:lin ang="12600000" scaled="0"/>
          </a:gradFill>
        </p:grpSpPr>
        <p:sp>
          <p:nvSpPr>
            <p:cNvPr id="6"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7"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8" name="原创设计师QQ598969553      _6"/>
          <p:cNvSpPr txBox="1"/>
          <p:nvPr/>
        </p:nvSpPr>
        <p:spPr>
          <a:xfrm>
            <a:off x="1459865" y="1712595"/>
            <a:ext cx="325120" cy="335915"/>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县</a:t>
            </a:r>
          </a:p>
        </p:txBody>
      </p:sp>
      <p:grpSp>
        <p:nvGrpSpPr>
          <p:cNvPr id="9" name="原创设计师QQ598969553      _3"/>
          <p:cNvGrpSpPr/>
          <p:nvPr/>
        </p:nvGrpSpPr>
        <p:grpSpPr>
          <a:xfrm>
            <a:off x="1092627" y="2239574"/>
            <a:ext cx="1061000" cy="1214343"/>
            <a:chOff x="1743076" y="2991066"/>
            <a:chExt cx="1414666" cy="1619124"/>
          </a:xfrm>
          <a:gradFill>
            <a:gsLst>
              <a:gs pos="25000">
                <a:schemeClr val="accent2"/>
              </a:gs>
              <a:gs pos="100000">
                <a:schemeClr val="accent1"/>
              </a:gs>
            </a:gsLst>
            <a:lin ang="12600000" scaled="0"/>
          </a:gradFill>
        </p:grpSpPr>
        <p:sp>
          <p:nvSpPr>
            <p:cNvPr id="10"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1"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12" name="原创设计师QQ598969553      _6"/>
          <p:cNvSpPr txBox="1"/>
          <p:nvPr/>
        </p:nvSpPr>
        <p:spPr>
          <a:xfrm>
            <a:off x="1500505" y="2671445"/>
            <a:ext cx="245110" cy="31623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管</a:t>
            </a:r>
          </a:p>
        </p:txBody>
      </p:sp>
      <p:grpSp>
        <p:nvGrpSpPr>
          <p:cNvPr id="13" name="原创设计师QQ598969553      _3"/>
          <p:cNvGrpSpPr/>
          <p:nvPr/>
        </p:nvGrpSpPr>
        <p:grpSpPr>
          <a:xfrm>
            <a:off x="1092627" y="3147624"/>
            <a:ext cx="1061000" cy="1214343"/>
            <a:chOff x="1743076" y="2991066"/>
            <a:chExt cx="1414666" cy="1619124"/>
          </a:xfrm>
          <a:gradFill>
            <a:gsLst>
              <a:gs pos="25000">
                <a:schemeClr val="accent2"/>
              </a:gs>
              <a:gs pos="100000">
                <a:schemeClr val="accent1"/>
              </a:gs>
            </a:gsLst>
            <a:lin ang="12600000" scaled="0"/>
          </a:gradFill>
        </p:grpSpPr>
        <p:sp>
          <p:nvSpPr>
            <p:cNvPr id="14"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5"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16" name="原创设计师QQ598969553      _6"/>
          <p:cNvSpPr txBox="1"/>
          <p:nvPr/>
        </p:nvSpPr>
        <p:spPr>
          <a:xfrm>
            <a:off x="1459865" y="3731260"/>
            <a:ext cx="255270" cy="20066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理</a:t>
            </a:r>
          </a:p>
        </p:txBody>
      </p:sp>
      <p:sp>
        <p:nvSpPr>
          <p:cNvPr id="19" name="原创设计师QQ598969553      _1"/>
          <p:cNvSpPr/>
          <p:nvPr/>
        </p:nvSpPr>
        <p:spPr>
          <a:xfrm>
            <a:off x="3995936" y="1779662"/>
            <a:ext cx="1683385" cy="565150"/>
          </a:xfrm>
          <a:prstGeom prst="roundRect">
            <a:avLst/>
          </a:prstGeom>
          <a:solidFill>
            <a:schemeClr val="accent4">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0" name="原创设计师QQ598969553      _1"/>
          <p:cNvSpPr/>
          <p:nvPr/>
        </p:nvSpPr>
        <p:spPr>
          <a:xfrm>
            <a:off x="3995936" y="987574"/>
            <a:ext cx="1729105" cy="565150"/>
          </a:xfrm>
          <a:prstGeom prst="roundRect">
            <a:avLst/>
          </a:prstGeom>
          <a:solidFill>
            <a:schemeClr val="accent4">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1" name="原创设计师QQ598969553      _6"/>
          <p:cNvSpPr/>
          <p:nvPr/>
        </p:nvSpPr>
        <p:spPr>
          <a:xfrm>
            <a:off x="4003278" y="2571750"/>
            <a:ext cx="1720850" cy="567055"/>
          </a:xfrm>
          <a:prstGeom prst="roundRect">
            <a:avLst/>
          </a:prstGeom>
          <a:solidFill>
            <a:schemeClr val="bg1"/>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2" name="原创设计师QQ598969553      _22"/>
          <p:cNvSpPr txBox="1"/>
          <p:nvPr/>
        </p:nvSpPr>
        <p:spPr>
          <a:xfrm>
            <a:off x="4129643" y="2701925"/>
            <a:ext cx="1468755"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3</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县资金控制</a:t>
            </a:r>
          </a:p>
        </p:txBody>
      </p:sp>
      <p:sp>
        <p:nvSpPr>
          <p:cNvPr id="25" name="原创设计师QQ598969553      _18"/>
          <p:cNvSpPr txBox="1"/>
          <p:nvPr/>
        </p:nvSpPr>
        <p:spPr>
          <a:xfrm>
            <a:off x="4129286" y="1117114"/>
            <a:ext cx="1365250"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1</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参数设置</a:t>
            </a:r>
          </a:p>
        </p:txBody>
      </p:sp>
      <p:sp>
        <p:nvSpPr>
          <p:cNvPr id="26" name="原创设计师QQ598969553      _20"/>
          <p:cNvSpPr txBox="1"/>
          <p:nvPr/>
        </p:nvSpPr>
        <p:spPr>
          <a:xfrm>
            <a:off x="4190246" y="1866022"/>
            <a:ext cx="1294130"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2</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区域管理</a:t>
            </a:r>
          </a:p>
        </p:txBody>
      </p:sp>
      <p:sp>
        <p:nvSpPr>
          <p:cNvPr id="27" name="原创设计师QQ598969553      _6"/>
          <p:cNvSpPr/>
          <p:nvPr/>
        </p:nvSpPr>
        <p:spPr>
          <a:xfrm>
            <a:off x="3995936" y="3372847"/>
            <a:ext cx="1684020" cy="567055"/>
          </a:xfrm>
          <a:prstGeom prst="roundRect">
            <a:avLst/>
          </a:prstGeom>
          <a:solidFill>
            <a:schemeClr val="bg1"/>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8" name="原创设计师QQ598969553      _22"/>
          <p:cNvSpPr txBox="1"/>
          <p:nvPr/>
        </p:nvSpPr>
        <p:spPr>
          <a:xfrm>
            <a:off x="4191516" y="3503022"/>
            <a:ext cx="1247775"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4</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品目筛选</a:t>
            </a:r>
            <a:endParaRPr lang="en-US" altLang="zh-CN" sz="1400" dirty="0">
              <a:solidFill>
                <a:schemeClr val="tx1"/>
              </a:solidFill>
              <a:latin typeface="微软雅黑" panose="020B0503020204020204" pitchFamily="34" charset="-122"/>
              <a:ea typeface="微软雅黑" panose="020B0503020204020204" pitchFamily="34" charset="-122"/>
            </a:endParaRPr>
          </a:p>
        </p:txBody>
      </p:sp>
      <p:sp>
        <p:nvSpPr>
          <p:cNvPr id="32" name="原创设计师QQ598969553      _6"/>
          <p:cNvSpPr/>
          <p:nvPr/>
        </p:nvSpPr>
        <p:spPr>
          <a:xfrm>
            <a:off x="3995936" y="4155926"/>
            <a:ext cx="1684020" cy="567055"/>
          </a:xfrm>
          <a:prstGeom prst="roundRect">
            <a:avLst/>
          </a:prstGeom>
          <a:solidFill>
            <a:schemeClr val="bg1"/>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33" name="原创设计师QQ598969553      _22"/>
          <p:cNvSpPr txBox="1"/>
          <p:nvPr/>
        </p:nvSpPr>
        <p:spPr>
          <a:xfrm>
            <a:off x="4191516" y="4286101"/>
            <a:ext cx="1247775" cy="307777"/>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5</a:t>
            </a:r>
            <a:r>
              <a:rPr lang="zh-CN" altLang="en-US" sz="1400" dirty="0" smtClean="0">
                <a:solidFill>
                  <a:schemeClr val="tx1"/>
                </a:solidFill>
                <a:latin typeface="微软雅黑" panose="020B0503020204020204" pitchFamily="34" charset="-122"/>
                <a:ea typeface="微软雅黑" panose="020B0503020204020204" pitchFamily="34" charset="-122"/>
              </a:rPr>
              <a:t>、管理</a:t>
            </a:r>
            <a:r>
              <a:rPr lang="zh-CN" altLang="en-US" sz="1400" dirty="0" smtClean="0">
                <a:latin typeface="微软雅黑" panose="020B0503020204020204" pitchFamily="34" charset="-122"/>
                <a:ea typeface="微软雅黑" panose="020B0503020204020204" pitchFamily="34" charset="-122"/>
              </a:rPr>
              <a:t>用户</a:t>
            </a:r>
            <a:endParaRPr lang="en-US" altLang="zh-CN" sz="14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cBhvr>
                                    </p:anim>
                                  </p:childTnLst>
                                </p:cTn>
                              </p:par>
                              <p:par>
                                <p:cTn id="8" presetID="24"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to="" calcmode="lin" valueType="num">
                                      <p:cBhvr>
                                        <p:cTn id="10" dur="1" fill="hold"/>
                                        <p:tgtEl>
                                          <p:spTgt spid="5"/>
                                        </p:tgtEl>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to="" calcmode="lin" valueType="num">
                                      <p:cBhvr>
                                        <p:cTn id="15" dur="1" fill="hold"/>
                                        <p:tgtEl>
                                          <p:spTgt spid="9"/>
                                        </p:tgtEl>
                                      </p:cBhvr>
                                    </p:anim>
                                  </p:childTnLst>
                                </p:cTn>
                              </p:par>
                              <p:par>
                                <p:cTn id="16" presetID="24"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to="" calcmode="lin" valueType="num">
                                      <p:cBhvr>
                                        <p:cTn id="18" dur="1" fill="hold"/>
                                        <p:tgtEl>
                                          <p:spTgt spid="12"/>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 to="" calcmode="lin" valueType="num">
                                      <p:cBhvr>
                                        <p:cTn id="23" dur="1" fill="hold"/>
                                        <p:tgtEl>
                                          <p:spTgt spid="13"/>
                                        </p:tgtEl>
                                      </p:cBhvr>
                                    </p:anim>
                                  </p:childTnLst>
                                </p:cTn>
                              </p:par>
                              <p:par>
                                <p:cTn id="24" presetID="24"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to="" calcmode="lin" valueType="num">
                                      <p:cBhvr>
                                        <p:cTn id="26" dur="1" fill="hold"/>
                                        <p:tgtEl>
                                          <p:spTgt spid="16"/>
                                        </p:tgtEl>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to="" calcmode="lin" valueType="num">
                                      <p:cBhvr>
                                        <p:cTn id="31" dur="1" fill="hold"/>
                                        <p:tgtEl>
                                          <p:spTgt spid="25"/>
                                        </p:tgtEl>
                                      </p:cBhvr>
                                    </p:anim>
                                  </p:childTnLst>
                                </p:cTn>
                              </p:par>
                              <p:par>
                                <p:cTn id="32" presetID="24"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 to="" calcmode="lin" valueType="num">
                                      <p:cBhvr>
                                        <p:cTn id="34" dur="1" fill="hold"/>
                                        <p:tgtEl>
                                          <p:spTgt spid="20"/>
                                        </p:tgtEl>
                                      </p:cBhvr>
                                    </p:anim>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 to="" calcmode="lin" valueType="num">
                                      <p:cBhvr>
                                        <p:cTn id="39" dur="1" fill="hold"/>
                                        <p:tgtEl>
                                          <p:spTgt spid="26"/>
                                        </p:tgtEl>
                                      </p:cBhvr>
                                    </p:anim>
                                  </p:childTnLst>
                                </p:cTn>
                              </p:par>
                              <p:par>
                                <p:cTn id="40" presetID="24" presetClass="entr" presetSubtype="0"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 to="" calcmode="lin" valueType="num">
                                      <p:cBhvr>
                                        <p:cTn id="42" dur="1" fill="hold"/>
                                        <p:tgtEl>
                                          <p:spTgt spid="19"/>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 to="" calcmode="lin" valueType="num">
                                      <p:cBhvr>
                                        <p:cTn id="47" dur="1" fill="hold"/>
                                        <p:tgtEl>
                                          <p:spTgt spid="22"/>
                                        </p:tgtEl>
                                      </p:cBhvr>
                                    </p:anim>
                                  </p:childTnLst>
                                </p:cTn>
                              </p:par>
                              <p:par>
                                <p:cTn id="48" presetID="24" presetClass="entr" presetSubtype="0" fill="hold" grpId="0" nodeType="withEffect">
                                  <p:stCondLst>
                                    <p:cond delay="0"/>
                                  </p:stCondLst>
                                  <p:childTnLst>
                                    <p:set>
                                      <p:cBhvr>
                                        <p:cTn id="49" dur="1" fill="hold">
                                          <p:stCondLst>
                                            <p:cond delay="0"/>
                                          </p:stCondLst>
                                        </p:cTn>
                                        <p:tgtEl>
                                          <p:spTgt spid="21"/>
                                        </p:tgtEl>
                                        <p:attrNameLst>
                                          <p:attrName>style.visibility</p:attrName>
                                        </p:attrNameLst>
                                      </p:cBhvr>
                                      <p:to>
                                        <p:strVal val="visible"/>
                                      </p:to>
                                    </p:set>
                                    <p:anim to="" calcmode="lin" valueType="num">
                                      <p:cBhvr>
                                        <p:cTn id="50" dur="1" fill="hold"/>
                                        <p:tgtEl>
                                          <p:spTgt spid="21"/>
                                        </p:tgtEl>
                                      </p:cBhvr>
                                    </p:anim>
                                  </p:childTnLst>
                                </p:cTn>
                              </p:par>
                            </p:childTnLst>
                          </p:cTn>
                        </p:par>
                      </p:childTnLst>
                    </p:cTn>
                  </p:par>
                  <p:par>
                    <p:cTn id="51" fill="hold">
                      <p:stCondLst>
                        <p:cond delay="indefinite"/>
                      </p:stCondLst>
                      <p:childTnLst>
                        <p:par>
                          <p:cTn id="52" fill="hold">
                            <p:stCondLst>
                              <p:cond delay="0"/>
                            </p:stCondLst>
                            <p:childTnLst>
                              <p:par>
                                <p:cTn id="53" presetID="24"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to="" calcmode="lin" valueType="num">
                                      <p:cBhvr>
                                        <p:cTn id="55" dur="1" fill="hold"/>
                                        <p:tgtEl>
                                          <p:spTgt spid="27"/>
                                        </p:tgtEl>
                                      </p:cBhvr>
                                    </p:anim>
                                  </p:childTnLst>
                                </p:cTn>
                              </p:par>
                              <p:par>
                                <p:cTn id="56" presetID="24" presetClass="entr" presetSubtype="0" fill="hold" grpId="0" nodeType="withEffect">
                                  <p:stCondLst>
                                    <p:cond delay="0"/>
                                  </p:stCondLst>
                                  <p:childTnLst>
                                    <p:set>
                                      <p:cBhvr>
                                        <p:cTn id="57" dur="1" fill="hold">
                                          <p:stCondLst>
                                            <p:cond delay="0"/>
                                          </p:stCondLst>
                                        </p:cTn>
                                        <p:tgtEl>
                                          <p:spTgt spid="28"/>
                                        </p:tgtEl>
                                        <p:attrNameLst>
                                          <p:attrName>style.visibility</p:attrName>
                                        </p:attrNameLst>
                                      </p:cBhvr>
                                      <p:to>
                                        <p:strVal val="visible"/>
                                      </p:to>
                                    </p:set>
                                    <p:anim to="" calcmode="lin" valueType="num">
                                      <p:cBhvr>
                                        <p:cTn id="58" dur="1" fill="hold"/>
                                        <p:tgtEl>
                                          <p:spTgt spid="28"/>
                                        </p:tgtEl>
                                      </p:cBhvr>
                                    </p:anim>
                                  </p:childTnLst>
                                </p:cTn>
                              </p:par>
                            </p:childTnLst>
                          </p:cTn>
                        </p:par>
                      </p:childTnLst>
                    </p:cTn>
                  </p:par>
                  <p:par>
                    <p:cTn id="59" fill="hold">
                      <p:stCondLst>
                        <p:cond delay="indefinite"/>
                      </p:stCondLst>
                      <p:childTnLst>
                        <p:par>
                          <p:cTn id="60" fill="hold">
                            <p:stCondLst>
                              <p:cond delay="0"/>
                            </p:stCondLst>
                            <p:childTnLst>
                              <p:par>
                                <p:cTn id="61" presetID="24" presetClass="entr" presetSubtype="0"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 to="" calcmode="lin" valueType="num">
                                      <p:cBhvr>
                                        <p:cTn id="63" dur="1" fill="hold"/>
                                        <p:tgtEl>
                                          <p:spTgt spid="32"/>
                                        </p:tgtEl>
                                      </p:cBhvr>
                                    </p:anim>
                                  </p:childTnLst>
                                </p:cTn>
                              </p:par>
                              <p:par>
                                <p:cTn id="64" presetID="24" presetClass="entr" presetSubtype="0" fill="hold" grpId="0" nodeType="withEffect">
                                  <p:stCondLst>
                                    <p:cond delay="0"/>
                                  </p:stCondLst>
                                  <p:childTnLst>
                                    <p:set>
                                      <p:cBhvr>
                                        <p:cTn id="65" dur="1" fill="hold">
                                          <p:stCondLst>
                                            <p:cond delay="0"/>
                                          </p:stCondLst>
                                        </p:cTn>
                                        <p:tgtEl>
                                          <p:spTgt spid="33"/>
                                        </p:tgtEl>
                                        <p:attrNameLst>
                                          <p:attrName>style.visibility</p:attrName>
                                        </p:attrNameLst>
                                      </p:cBhvr>
                                      <p:to>
                                        <p:strVal val="visible"/>
                                      </p:to>
                                    </p:set>
                                    <p:anim to="" calcmode="lin" valueType="num">
                                      <p:cBhvr>
                                        <p:cTn id="66" dur="1" fill="hold"/>
                                        <p:tgtEl>
                                          <p:spTgt spid="3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19" grpId="0" animBg="1"/>
      <p:bldP spid="20" grpId="0" animBg="1"/>
      <p:bldP spid="21" grpId="0" animBg="1"/>
      <p:bldP spid="22" grpId="0"/>
      <p:bldP spid="25" grpId="0"/>
      <p:bldP spid="26" grpId="0"/>
      <p:bldP spid="27" grpId="0" animBg="1"/>
      <p:bldP spid="28" grpId="0"/>
      <p:bldP spid="32" grpId="0" animBg="1"/>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500034" y="285734"/>
            <a:ext cx="1800493" cy="369332"/>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县操作主要功能</a:t>
            </a:r>
            <a:endParaRPr lang="zh-CN" altLang="en-US" dirty="0"/>
          </a:p>
        </p:txBody>
      </p:sp>
      <p:pic>
        <p:nvPicPr>
          <p:cNvPr id="1029"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42"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5" name="原创设计师QQ598969553      _3"/>
          <p:cNvGrpSpPr/>
          <p:nvPr/>
        </p:nvGrpSpPr>
        <p:grpSpPr>
          <a:xfrm>
            <a:off x="803702" y="1273739"/>
            <a:ext cx="1061000" cy="1214343"/>
            <a:chOff x="1743076" y="2991066"/>
            <a:chExt cx="1414666" cy="1619124"/>
          </a:xfrm>
          <a:gradFill>
            <a:gsLst>
              <a:gs pos="25000">
                <a:schemeClr val="accent2"/>
              </a:gs>
              <a:gs pos="100000">
                <a:schemeClr val="accent1"/>
              </a:gs>
            </a:gsLst>
            <a:lin ang="12600000" scaled="0"/>
          </a:gradFill>
        </p:grpSpPr>
        <p:sp>
          <p:nvSpPr>
            <p:cNvPr id="6"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7"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8" name="原创设计师QQ598969553      _6"/>
          <p:cNvSpPr txBox="1"/>
          <p:nvPr/>
        </p:nvSpPr>
        <p:spPr>
          <a:xfrm>
            <a:off x="1186815" y="1787525"/>
            <a:ext cx="293370" cy="20066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县</a:t>
            </a:r>
          </a:p>
        </p:txBody>
      </p:sp>
      <p:grpSp>
        <p:nvGrpSpPr>
          <p:cNvPr id="9" name="原创设计师QQ598969553      _3"/>
          <p:cNvGrpSpPr/>
          <p:nvPr/>
        </p:nvGrpSpPr>
        <p:grpSpPr>
          <a:xfrm>
            <a:off x="803702" y="2200204"/>
            <a:ext cx="1061000" cy="1214343"/>
            <a:chOff x="1743076" y="2991066"/>
            <a:chExt cx="1414666" cy="1619124"/>
          </a:xfrm>
          <a:gradFill>
            <a:gsLst>
              <a:gs pos="25000">
                <a:schemeClr val="accent2"/>
              </a:gs>
              <a:gs pos="100000">
                <a:schemeClr val="accent1"/>
              </a:gs>
            </a:gsLst>
            <a:lin ang="12600000" scaled="0"/>
          </a:gradFill>
        </p:grpSpPr>
        <p:sp>
          <p:nvSpPr>
            <p:cNvPr id="10"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1"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grpSp>
        <p:nvGrpSpPr>
          <p:cNvPr id="12" name="原创设计师QQ598969553      _3"/>
          <p:cNvGrpSpPr/>
          <p:nvPr/>
        </p:nvGrpSpPr>
        <p:grpSpPr>
          <a:xfrm>
            <a:off x="803702" y="3151434"/>
            <a:ext cx="1061000" cy="1214343"/>
            <a:chOff x="1743076" y="2991066"/>
            <a:chExt cx="1414666" cy="1619124"/>
          </a:xfrm>
          <a:gradFill>
            <a:gsLst>
              <a:gs pos="25000">
                <a:schemeClr val="accent2"/>
              </a:gs>
              <a:gs pos="100000">
                <a:schemeClr val="accent1"/>
              </a:gs>
            </a:gsLst>
            <a:lin ang="12600000" scaled="0"/>
          </a:gradFill>
        </p:grpSpPr>
        <p:sp>
          <p:nvSpPr>
            <p:cNvPr id="13"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4"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15" name="原创设计师QQ598969553      _6"/>
          <p:cNvSpPr txBox="1"/>
          <p:nvPr/>
        </p:nvSpPr>
        <p:spPr>
          <a:xfrm>
            <a:off x="1224280" y="2693670"/>
            <a:ext cx="255905" cy="238125"/>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操</a:t>
            </a:r>
          </a:p>
        </p:txBody>
      </p:sp>
      <p:sp>
        <p:nvSpPr>
          <p:cNvPr id="16" name="原创设计师QQ598969553      _6"/>
          <p:cNvSpPr txBox="1"/>
          <p:nvPr/>
        </p:nvSpPr>
        <p:spPr>
          <a:xfrm>
            <a:off x="1224915" y="3706495"/>
            <a:ext cx="217170" cy="22860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作</a:t>
            </a:r>
          </a:p>
        </p:txBody>
      </p:sp>
      <p:sp>
        <p:nvSpPr>
          <p:cNvPr id="22" name="原创设计师QQ598969553      _6"/>
          <p:cNvSpPr/>
          <p:nvPr/>
        </p:nvSpPr>
        <p:spPr>
          <a:xfrm>
            <a:off x="3707904" y="987574"/>
            <a:ext cx="1978025" cy="567055"/>
          </a:xfrm>
          <a:prstGeom prst="roundRect">
            <a:avLst/>
          </a:prstGeom>
          <a:solidFill>
            <a:schemeClr val="accent6">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3" name="原创设计师QQ598969553      _14"/>
          <p:cNvSpPr txBox="1"/>
          <p:nvPr/>
        </p:nvSpPr>
        <p:spPr>
          <a:xfrm>
            <a:off x="3707904" y="1117749"/>
            <a:ext cx="1645285"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1</a:t>
            </a:r>
            <a:r>
              <a:rPr lang="zh-CN" altLang="en-US" sz="1400" dirty="0" smtClean="0">
                <a:solidFill>
                  <a:schemeClr val="tx1"/>
                </a:solidFill>
                <a:latin typeface="微软雅黑" panose="020B0503020204020204" pitchFamily="34" charset="-122"/>
                <a:ea typeface="微软雅黑" panose="020B0503020204020204" pitchFamily="34" charset="-122"/>
              </a:rPr>
              <a:t>、申请</a:t>
            </a:r>
            <a:r>
              <a:rPr lang="zh-CN" altLang="en-US" sz="1400" dirty="0">
                <a:solidFill>
                  <a:schemeClr val="tx1"/>
                </a:solidFill>
                <a:latin typeface="微软雅黑" panose="020B0503020204020204" pitchFamily="34" charset="-122"/>
                <a:ea typeface="微软雅黑" panose="020B0503020204020204" pitchFamily="34" charset="-122"/>
              </a:rPr>
              <a:t>信息录入</a:t>
            </a:r>
          </a:p>
        </p:txBody>
      </p:sp>
      <p:sp>
        <p:nvSpPr>
          <p:cNvPr id="24" name="原创设计师QQ598969553      _6"/>
          <p:cNvSpPr/>
          <p:nvPr/>
        </p:nvSpPr>
        <p:spPr>
          <a:xfrm>
            <a:off x="3727688" y="1779662"/>
            <a:ext cx="1996440" cy="567055"/>
          </a:xfrm>
          <a:prstGeom prst="roundRect">
            <a:avLst/>
          </a:prstGeom>
          <a:solidFill>
            <a:schemeClr val="accent6">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5" name="原创设计师QQ598969553      _14"/>
          <p:cNvSpPr txBox="1"/>
          <p:nvPr/>
        </p:nvSpPr>
        <p:spPr>
          <a:xfrm>
            <a:off x="3669903" y="1909837"/>
            <a:ext cx="1939925"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2</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生成资金申请表</a:t>
            </a:r>
          </a:p>
        </p:txBody>
      </p:sp>
      <p:sp>
        <p:nvSpPr>
          <p:cNvPr id="26" name="原创设计师QQ598969553      _6"/>
          <p:cNvSpPr/>
          <p:nvPr/>
        </p:nvSpPr>
        <p:spPr>
          <a:xfrm>
            <a:off x="3707904" y="2643758"/>
            <a:ext cx="2016224" cy="567055"/>
          </a:xfrm>
          <a:prstGeom prst="roundRect">
            <a:avLst/>
          </a:prstGeom>
          <a:solidFill>
            <a:schemeClr val="accent6">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7" name="原创设计师QQ598969553      _14"/>
          <p:cNvSpPr txBox="1"/>
          <p:nvPr/>
        </p:nvSpPr>
        <p:spPr>
          <a:xfrm>
            <a:off x="3779912" y="2787774"/>
            <a:ext cx="1747227" cy="306705"/>
          </a:xfrm>
          <a:prstGeom prst="rect">
            <a:avLst/>
          </a:prstGeom>
          <a:noFill/>
        </p:spPr>
        <p:txBody>
          <a:bodyPr wrap="square" rtlCol="0">
            <a:spAutoFit/>
          </a:bodyPr>
          <a:lstStyle/>
          <a:p>
            <a:r>
              <a:rPr lang="en-US" altLang="zh-CN" sz="1400" dirty="0" smtClean="0">
                <a:solidFill>
                  <a:schemeClr val="tx1"/>
                </a:solidFill>
                <a:latin typeface="微软雅黑" panose="020B0503020204020204" pitchFamily="34" charset="-122"/>
                <a:ea typeface="微软雅黑" panose="020B0503020204020204" pitchFamily="34" charset="-122"/>
              </a:rPr>
              <a:t>3</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申请审核</a:t>
            </a:r>
          </a:p>
        </p:txBody>
      </p:sp>
      <p:sp>
        <p:nvSpPr>
          <p:cNvPr id="28" name="原创设计师QQ598969553      _6"/>
          <p:cNvSpPr/>
          <p:nvPr/>
        </p:nvSpPr>
        <p:spPr>
          <a:xfrm>
            <a:off x="3707904" y="3507854"/>
            <a:ext cx="2016224" cy="546735"/>
          </a:xfrm>
          <a:prstGeom prst="roundRect">
            <a:avLst/>
          </a:prstGeom>
          <a:solidFill>
            <a:schemeClr val="accent6">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9" name="原创设计师QQ598969553      _14"/>
          <p:cNvSpPr txBox="1"/>
          <p:nvPr/>
        </p:nvSpPr>
        <p:spPr>
          <a:xfrm>
            <a:off x="3378835" y="3634105"/>
            <a:ext cx="1891665"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4</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申请结算</a:t>
            </a:r>
          </a:p>
        </p:txBody>
      </p:sp>
      <p:sp>
        <p:nvSpPr>
          <p:cNvPr id="32" name="原创设计师QQ598969553      _6"/>
          <p:cNvSpPr/>
          <p:nvPr/>
        </p:nvSpPr>
        <p:spPr>
          <a:xfrm>
            <a:off x="3707904" y="4299942"/>
            <a:ext cx="2016224" cy="546735"/>
          </a:xfrm>
          <a:prstGeom prst="roundRect">
            <a:avLst/>
          </a:prstGeom>
          <a:solidFill>
            <a:schemeClr val="bg1"/>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33" name="原创设计师QQ598969553      _14"/>
          <p:cNvSpPr txBox="1"/>
          <p:nvPr/>
        </p:nvSpPr>
        <p:spPr>
          <a:xfrm>
            <a:off x="3779912" y="4443958"/>
            <a:ext cx="1322070" cy="306705"/>
          </a:xfrm>
          <a:prstGeom prst="rect">
            <a:avLst/>
          </a:prstGeom>
          <a:noFill/>
        </p:spPr>
        <p:txBody>
          <a:bodyPr wrap="square" rtlCol="0">
            <a:spAutoFit/>
          </a:bodyPr>
          <a:lstStyle/>
          <a:p>
            <a:pPr algn="ctr"/>
            <a:r>
              <a:rPr lang="en-US" altLang="zh-CN" sz="1400" dirty="0" smtClean="0">
                <a:solidFill>
                  <a:schemeClr val="tx1"/>
                </a:solidFill>
                <a:latin typeface="微软雅黑" panose="020B0503020204020204" pitchFamily="34" charset="-122"/>
                <a:ea typeface="微软雅黑" panose="020B0503020204020204" pitchFamily="34" charset="-122"/>
              </a:rPr>
              <a:t>5</a:t>
            </a:r>
            <a:r>
              <a:rPr lang="zh-CN" altLang="en-US" sz="1400" dirty="0" smtClean="0">
                <a:solidFill>
                  <a:schemeClr val="tx1"/>
                </a:solidFill>
                <a:latin typeface="微软雅黑" panose="020B0503020204020204" pitchFamily="34" charset="-122"/>
                <a:ea typeface="微软雅黑" panose="020B0503020204020204" pitchFamily="34" charset="-122"/>
              </a:rPr>
              <a:t>、结算</a:t>
            </a:r>
            <a:r>
              <a:rPr lang="zh-CN" altLang="en-US" sz="1400" dirty="0" smtClean="0">
                <a:latin typeface="微软雅黑" panose="020B0503020204020204" pitchFamily="34" charset="-122"/>
                <a:ea typeface="微软雅黑" panose="020B0503020204020204" pitchFamily="34" charset="-122"/>
              </a:rPr>
              <a:t>查询</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par>
                                <p:cTn id="8" presetID="24"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 to="" calcmode="lin" valueType="num">
                                      <p:cBhvr>
                                        <p:cTn id="10" dur="1" fill="hold"/>
                                        <p:tgtEl>
                                          <p:spTgt spid="8"/>
                                        </p:tgtEl>
                                      </p:cBhvr>
                                    </p:anim>
                                  </p:childTnLst>
                                </p:cTn>
                              </p:par>
                              <p:par>
                                <p:cTn id="11" presetID="24"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 to="" calcmode="lin" valueType="num">
                                      <p:cBhvr>
                                        <p:cTn id="13" dur="1" fill="hold"/>
                                        <p:tgtEl>
                                          <p:spTgt spid="9"/>
                                        </p:tgtEl>
                                      </p:cBhvr>
                                    </p:anim>
                                  </p:childTnLst>
                                </p:cTn>
                              </p:par>
                              <p:par>
                                <p:cTn id="14" presetID="24"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to="" calcmode="lin" valueType="num">
                                      <p:cBhvr>
                                        <p:cTn id="16" dur="1" fill="hold"/>
                                        <p:tgtEl>
                                          <p:spTgt spid="15"/>
                                        </p:tgtEl>
                                      </p:cBhvr>
                                    </p:anim>
                                  </p:childTnLst>
                                </p:cTn>
                              </p:par>
                              <p:par>
                                <p:cTn id="17" presetID="24"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to="" calcmode="lin" valueType="num">
                                      <p:cBhvr>
                                        <p:cTn id="19" dur="1" fill="hold"/>
                                        <p:tgtEl>
                                          <p:spTgt spid="12"/>
                                        </p:tgtEl>
                                      </p:cBhvr>
                                    </p:anim>
                                  </p:childTnLst>
                                </p:cTn>
                              </p:par>
                              <p:par>
                                <p:cTn id="20" presetID="24"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to="" calcmode="lin" valueType="num">
                                      <p:cBhvr>
                                        <p:cTn id="22" dur="1" fill="hold"/>
                                        <p:tgtEl>
                                          <p:spTgt spid="16"/>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 to="" calcmode="lin" valueType="num">
                                      <p:cBhvr>
                                        <p:cTn id="27" dur="1" fill="hold"/>
                                        <p:tgtEl>
                                          <p:spTgt spid="22"/>
                                        </p:tgtEl>
                                      </p:cBhvr>
                                    </p:anim>
                                  </p:childTnLst>
                                </p:cTn>
                              </p:par>
                              <p:par>
                                <p:cTn id="28" presetID="24" presetClass="entr" presetSubtype="0"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 to="" calcmode="lin" valueType="num">
                                      <p:cBhvr>
                                        <p:cTn id="30" dur="1" fill="hold"/>
                                        <p:tgtEl>
                                          <p:spTgt spid="23"/>
                                        </p:tgtEl>
                                      </p:cBhvr>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to="" calcmode="lin" valueType="num">
                                      <p:cBhvr>
                                        <p:cTn id="35" dur="1" fill="hold"/>
                                        <p:tgtEl>
                                          <p:spTgt spid="24"/>
                                        </p:tgtEl>
                                      </p:cBhvr>
                                    </p:anim>
                                  </p:childTnLst>
                                </p:cTn>
                              </p:par>
                              <p:par>
                                <p:cTn id="36" presetID="2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to="" calcmode="lin" valueType="num">
                                      <p:cBhvr>
                                        <p:cTn id="38" dur="1" fill="hold"/>
                                        <p:tgtEl>
                                          <p:spTgt spid="25"/>
                                        </p:tgtEl>
                                      </p:cBhvr>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 to="" calcmode="lin" valueType="num">
                                      <p:cBhvr>
                                        <p:cTn id="43" dur="1" fill="hold"/>
                                        <p:tgtEl>
                                          <p:spTgt spid="27"/>
                                        </p:tgtEl>
                                      </p:cBhvr>
                                    </p:anim>
                                  </p:childTnLst>
                                </p:cTn>
                              </p:par>
                              <p:par>
                                <p:cTn id="44" presetID="24" presetClass="entr" presetSubtype="0"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 to="" calcmode="lin" valueType="num">
                                      <p:cBhvr>
                                        <p:cTn id="46" dur="1" fill="hold"/>
                                        <p:tgtEl>
                                          <p:spTgt spid="26"/>
                                        </p:tgtEl>
                                      </p:cBhvr>
                                    </p:anim>
                                  </p:childTnLst>
                                </p:cTn>
                              </p:par>
                            </p:childTnLst>
                          </p:cTn>
                        </p:par>
                      </p:childTnLst>
                    </p:cTn>
                  </p:par>
                  <p:par>
                    <p:cTn id="47" fill="hold">
                      <p:stCondLst>
                        <p:cond delay="indefinite"/>
                      </p:stCondLst>
                      <p:childTnLst>
                        <p:par>
                          <p:cTn id="48" fill="hold">
                            <p:stCondLst>
                              <p:cond delay="0"/>
                            </p:stCondLst>
                            <p:childTnLst>
                              <p:par>
                                <p:cTn id="49" presetID="24"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 to="" calcmode="lin" valueType="num">
                                      <p:cBhvr>
                                        <p:cTn id="51" dur="1" fill="hold"/>
                                        <p:tgtEl>
                                          <p:spTgt spid="29"/>
                                        </p:tgtEl>
                                      </p:cBhvr>
                                    </p:anim>
                                  </p:childTnLst>
                                </p:cTn>
                              </p:par>
                              <p:par>
                                <p:cTn id="52" presetID="24"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 to="" calcmode="lin" valueType="num">
                                      <p:cBhvr>
                                        <p:cTn id="54" dur="1" fill="hold"/>
                                        <p:tgtEl>
                                          <p:spTgt spid="28"/>
                                        </p:tgtEl>
                                      </p:cBhvr>
                                    </p:anim>
                                  </p:childTnLst>
                                </p:cTn>
                              </p:par>
                            </p:childTnLst>
                          </p:cTn>
                        </p:par>
                      </p:childTnLst>
                    </p:cTn>
                  </p:par>
                  <p:par>
                    <p:cTn id="55" fill="hold">
                      <p:stCondLst>
                        <p:cond delay="indefinite"/>
                      </p:stCondLst>
                      <p:childTnLst>
                        <p:par>
                          <p:cTn id="56" fill="hold">
                            <p:stCondLst>
                              <p:cond delay="0"/>
                            </p:stCondLst>
                            <p:childTnLst>
                              <p:par>
                                <p:cTn id="57" presetID="24"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anim to="" calcmode="lin" valueType="num">
                                      <p:cBhvr>
                                        <p:cTn id="59" dur="1" fill="hold"/>
                                        <p:tgtEl>
                                          <p:spTgt spid="32"/>
                                        </p:tgtEl>
                                      </p:cBhvr>
                                    </p:anim>
                                  </p:childTnLst>
                                </p:cTn>
                              </p:par>
                              <p:par>
                                <p:cTn id="60" presetID="24"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to="" calcmode="lin" valueType="num">
                                      <p:cBhvr>
                                        <p:cTn id="62" dur="1" fill="hold"/>
                                        <p:tgtEl>
                                          <p:spTgt spid="3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22" grpId="0" animBg="1"/>
      <p:bldP spid="23" grpId="0"/>
      <p:bldP spid="24" grpId="0" animBg="1"/>
      <p:bldP spid="25" grpId="0"/>
      <p:bldP spid="26" grpId="0" animBg="1"/>
      <p:bldP spid="27" grpId="0"/>
      <p:bldP spid="28" grpId="0" animBg="1"/>
      <p:bldP spid="29" grpId="0"/>
      <p:bldP spid="32" grpId="0" animBg="1"/>
      <p:bldP spid="3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500034" y="285734"/>
            <a:ext cx="1783080" cy="368300"/>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县财政主要功能</a:t>
            </a:r>
            <a:endParaRPr lang="zh-CN" altLang="en-US" dirty="0"/>
          </a:p>
        </p:txBody>
      </p:sp>
      <p:pic>
        <p:nvPicPr>
          <p:cNvPr id="1029"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42"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5" name="原创设计师QQ598969553      _3"/>
          <p:cNvGrpSpPr/>
          <p:nvPr/>
        </p:nvGrpSpPr>
        <p:grpSpPr>
          <a:xfrm>
            <a:off x="1192322" y="1230559"/>
            <a:ext cx="1061000" cy="1214343"/>
            <a:chOff x="1743076" y="2991066"/>
            <a:chExt cx="1414666" cy="1619124"/>
          </a:xfrm>
          <a:gradFill>
            <a:gsLst>
              <a:gs pos="25000">
                <a:schemeClr val="accent2"/>
              </a:gs>
              <a:gs pos="100000">
                <a:schemeClr val="accent1"/>
              </a:gs>
            </a:gsLst>
            <a:lin ang="12600000" scaled="0"/>
          </a:gradFill>
        </p:grpSpPr>
        <p:sp>
          <p:nvSpPr>
            <p:cNvPr id="6"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7"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8" name="原创设计师QQ598969553      _6"/>
          <p:cNvSpPr txBox="1"/>
          <p:nvPr/>
        </p:nvSpPr>
        <p:spPr>
          <a:xfrm>
            <a:off x="1270635" y="1630045"/>
            <a:ext cx="908050" cy="26289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县</a:t>
            </a:r>
          </a:p>
        </p:txBody>
      </p:sp>
      <p:grpSp>
        <p:nvGrpSpPr>
          <p:cNvPr id="9" name="原创设计师QQ598969553      _3"/>
          <p:cNvGrpSpPr/>
          <p:nvPr/>
        </p:nvGrpSpPr>
        <p:grpSpPr>
          <a:xfrm>
            <a:off x="1192322" y="2085269"/>
            <a:ext cx="1061000" cy="1214343"/>
            <a:chOff x="1743076" y="2991066"/>
            <a:chExt cx="1414666" cy="1619124"/>
          </a:xfrm>
          <a:gradFill>
            <a:gsLst>
              <a:gs pos="25000">
                <a:schemeClr val="accent2"/>
              </a:gs>
              <a:gs pos="100000">
                <a:schemeClr val="accent1"/>
              </a:gs>
            </a:gsLst>
            <a:lin ang="12600000" scaled="0"/>
          </a:gradFill>
        </p:grpSpPr>
        <p:sp>
          <p:nvSpPr>
            <p:cNvPr id="10"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1"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12" name="原创设计师QQ598969553      _6"/>
          <p:cNvSpPr txBox="1"/>
          <p:nvPr/>
        </p:nvSpPr>
        <p:spPr>
          <a:xfrm>
            <a:off x="1270670" y="2526459"/>
            <a:ext cx="908114"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财</a:t>
            </a:r>
          </a:p>
        </p:txBody>
      </p:sp>
      <p:grpSp>
        <p:nvGrpSpPr>
          <p:cNvPr id="13" name="原创设计师QQ598969553      _3"/>
          <p:cNvGrpSpPr/>
          <p:nvPr/>
        </p:nvGrpSpPr>
        <p:grpSpPr>
          <a:xfrm>
            <a:off x="1192322" y="2997764"/>
            <a:ext cx="1061000" cy="1214343"/>
            <a:chOff x="1743076" y="2991066"/>
            <a:chExt cx="1414666" cy="1619124"/>
          </a:xfrm>
          <a:gradFill>
            <a:gsLst>
              <a:gs pos="25000">
                <a:schemeClr val="accent2"/>
              </a:gs>
              <a:gs pos="100000">
                <a:schemeClr val="accent1"/>
              </a:gs>
            </a:gsLst>
            <a:lin ang="12600000" scaled="0"/>
          </a:gradFill>
        </p:grpSpPr>
        <p:sp>
          <p:nvSpPr>
            <p:cNvPr id="14" name="Shape 1721"/>
            <p:cNvSpPr/>
            <p:nvPr/>
          </p:nvSpPr>
          <p:spPr>
            <a:xfrm rot="18900000">
              <a:off x="1743076" y="2991066"/>
              <a:ext cx="1414666" cy="1414666"/>
            </a:xfrm>
            <a:prstGeom prst="roundRect">
              <a:avLst>
                <a:gd name="adj" fmla="val 15000"/>
              </a:avLst>
            </a:prstGeom>
            <a:grp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sp>
          <p:nvSpPr>
            <p:cNvPr id="15" name="Shape 1732"/>
            <p:cNvSpPr/>
            <p:nvPr/>
          </p:nvSpPr>
          <p:spPr>
            <a:xfrm rot="18900000">
              <a:off x="1743076" y="3195523"/>
              <a:ext cx="1414666" cy="1414667"/>
            </a:xfrm>
            <a:prstGeom prst="roundRect">
              <a:avLst>
                <a:gd name="adj" fmla="val 15000"/>
              </a:avLst>
            </a:prstGeom>
            <a:grp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sz="1800">
                <a:latin typeface="微软雅黑" panose="020B0503020204020204" pitchFamily="34" charset="-122"/>
                <a:ea typeface="微软雅黑" panose="020B0503020204020204" pitchFamily="34" charset="-122"/>
              </a:endParaRPr>
            </a:p>
          </p:txBody>
        </p:sp>
      </p:grpSp>
      <p:sp>
        <p:nvSpPr>
          <p:cNvPr id="16" name="原创设计师QQ598969553      _6"/>
          <p:cNvSpPr txBox="1"/>
          <p:nvPr/>
        </p:nvSpPr>
        <p:spPr>
          <a:xfrm>
            <a:off x="1270670" y="3518964"/>
            <a:ext cx="908114"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GB" sz="1600" b="1" dirty="0">
                <a:solidFill>
                  <a:schemeClr val="bg1"/>
                </a:solidFill>
                <a:latin typeface="微软雅黑" panose="020B0503020204020204" pitchFamily="34" charset="-122"/>
                <a:ea typeface="微软雅黑" panose="020B0503020204020204" pitchFamily="34" charset="-122"/>
              </a:rPr>
              <a:t>政</a:t>
            </a:r>
          </a:p>
        </p:txBody>
      </p:sp>
      <p:sp>
        <p:nvSpPr>
          <p:cNvPr id="21" name="原创设计师QQ598969553      _6"/>
          <p:cNvSpPr/>
          <p:nvPr/>
        </p:nvSpPr>
        <p:spPr>
          <a:xfrm>
            <a:off x="3779912" y="1779662"/>
            <a:ext cx="2228215" cy="567055"/>
          </a:xfrm>
          <a:prstGeom prst="roundRect">
            <a:avLst/>
          </a:prstGeom>
          <a:solidFill>
            <a:schemeClr val="accent6">
              <a:lumMod val="40000"/>
              <a:lumOff val="60000"/>
            </a:schemeClr>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2" name="原创设计师QQ598969553      _11"/>
          <p:cNvSpPr/>
          <p:nvPr/>
        </p:nvSpPr>
        <p:spPr>
          <a:xfrm>
            <a:off x="4283968" y="1923678"/>
            <a:ext cx="1224280" cy="306705"/>
          </a:xfrm>
          <a:prstGeom prst="rect">
            <a:avLst/>
          </a:prstGeom>
        </p:spPr>
        <p:txBody>
          <a:bodyPr wrap="square">
            <a:spAutoFit/>
          </a:bodyPr>
          <a:lstStyle/>
          <a:p>
            <a:r>
              <a:rPr lang="en-US" altLang="zh-CN" sz="1400" dirty="0" smtClean="0">
                <a:solidFill>
                  <a:schemeClr val="tx1"/>
                </a:solidFill>
                <a:latin typeface="微软雅黑" panose="020B0503020204020204" pitchFamily="34" charset="-122"/>
                <a:ea typeface="微软雅黑" panose="020B0503020204020204" pitchFamily="34" charset="-122"/>
              </a:rPr>
              <a:t>1</a:t>
            </a:r>
            <a:r>
              <a:rPr lang="zh-CN" altLang="en-US" sz="1400" dirty="0" smtClean="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确认结算</a:t>
            </a:r>
          </a:p>
        </p:txBody>
      </p:sp>
      <p:sp>
        <p:nvSpPr>
          <p:cNvPr id="26" name="原创设计师QQ598969553      _6"/>
          <p:cNvSpPr/>
          <p:nvPr/>
        </p:nvSpPr>
        <p:spPr>
          <a:xfrm>
            <a:off x="3776102" y="3023870"/>
            <a:ext cx="2232248" cy="576064"/>
          </a:xfrm>
          <a:prstGeom prst="roundRect">
            <a:avLst/>
          </a:prstGeom>
          <a:solidFill>
            <a:schemeClr val="bg1"/>
          </a:soli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27" name="原创设计师QQ598969553      _22"/>
          <p:cNvSpPr txBox="1"/>
          <p:nvPr/>
        </p:nvSpPr>
        <p:spPr>
          <a:xfrm>
            <a:off x="4199513" y="3157726"/>
            <a:ext cx="1244013" cy="307777"/>
          </a:xfrm>
          <a:prstGeom prst="rect">
            <a:avLst/>
          </a:prstGeom>
          <a:noFill/>
        </p:spPr>
        <p:txBody>
          <a:bodyPr wrap="square" rtlCol="0">
            <a:spAutoFit/>
          </a:bodyPr>
          <a:lstStyle/>
          <a:p>
            <a:pPr algn="ctr"/>
            <a:r>
              <a:rPr lang="en-US" altLang="zh-CN" sz="1400" dirty="0" smtClean="0">
                <a:solidFill>
                  <a:srgbClr val="FF0000"/>
                </a:solidFill>
                <a:latin typeface="微软雅黑" panose="020B0503020204020204" pitchFamily="34" charset="-122"/>
                <a:ea typeface="微软雅黑" panose="020B0503020204020204" pitchFamily="34" charset="-122"/>
              </a:rPr>
              <a:t>2</a:t>
            </a:r>
            <a:r>
              <a:rPr lang="zh-CN" altLang="en-US" sz="1400" dirty="0" smtClean="0">
                <a:solidFill>
                  <a:srgbClr val="FF0000"/>
                </a:solidFill>
                <a:latin typeface="微软雅黑" panose="020B0503020204020204" pitchFamily="34" charset="-122"/>
                <a:ea typeface="微软雅黑" panose="020B0503020204020204" pitchFamily="34" charset="-122"/>
              </a:rPr>
              <a:t>、申请退货</a:t>
            </a:r>
            <a:endParaRPr lang="en-US" altLang="zh-CN" sz="1400" dirty="0">
              <a:solidFill>
                <a:srgbClr val="FF0000"/>
              </a:solidFill>
              <a:latin typeface="微软雅黑" panose="020B0503020204020204" pitchFamily="34" charset="-122"/>
              <a:ea typeface="微软雅黑" panose="020B0503020204020204" pitchFamily="34" charset="-122"/>
            </a:endParaRPr>
          </a:p>
        </p:txBody>
      </p:sp>
      <p:sp>
        <p:nvSpPr>
          <p:cNvPr id="24" name="云形标注 23"/>
          <p:cNvSpPr/>
          <p:nvPr/>
        </p:nvSpPr>
        <p:spPr>
          <a:xfrm>
            <a:off x="6815554" y="3518907"/>
            <a:ext cx="1800200" cy="936104"/>
          </a:xfrm>
          <a:prstGeom prst="cloudCallout">
            <a:avLst>
              <a:gd name="adj1" fmla="val -80092"/>
              <a:gd name="adj2" fmla="val -76232"/>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dirty="0" smtClean="0">
                <a:solidFill>
                  <a:srgbClr val="FF0000"/>
                </a:solidFill>
              </a:rPr>
              <a:t>谨慎使用</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par>
                                <p:cTn id="8" presetID="24"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 to="" calcmode="lin" valueType="num">
                                      <p:cBhvr>
                                        <p:cTn id="10" dur="1" fill="hold"/>
                                        <p:tgtEl>
                                          <p:spTgt spid="8"/>
                                        </p:tgtEl>
                                      </p:cBhvr>
                                    </p:anim>
                                  </p:childTnLst>
                                </p:cTn>
                              </p:par>
                              <p:par>
                                <p:cTn id="11" presetID="24"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 to="" calcmode="lin" valueType="num">
                                      <p:cBhvr>
                                        <p:cTn id="13" dur="1" fill="hold"/>
                                        <p:tgtEl>
                                          <p:spTgt spid="12"/>
                                        </p:tgtEl>
                                      </p:cBhvr>
                                    </p:anim>
                                  </p:childTnLst>
                                </p:cTn>
                              </p:par>
                              <p:par>
                                <p:cTn id="14" presetID="24"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to="" calcmode="lin" valueType="num">
                                      <p:cBhvr>
                                        <p:cTn id="16" dur="1" fill="hold"/>
                                        <p:tgtEl>
                                          <p:spTgt spid="9"/>
                                        </p:tgtEl>
                                      </p:cBhvr>
                                    </p:anim>
                                  </p:childTnLst>
                                </p:cTn>
                              </p:par>
                              <p:par>
                                <p:cTn id="17" presetID="24"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to="" calcmode="lin" valueType="num">
                                      <p:cBhvr>
                                        <p:cTn id="19" dur="1" fill="hold"/>
                                        <p:tgtEl>
                                          <p:spTgt spid="13"/>
                                        </p:tgtEl>
                                      </p:cBhvr>
                                    </p:anim>
                                  </p:childTnLst>
                                </p:cTn>
                              </p:par>
                              <p:par>
                                <p:cTn id="20" presetID="24"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to="" calcmode="lin" valueType="num">
                                      <p:cBhvr>
                                        <p:cTn id="22" dur="1" fill="hold"/>
                                        <p:tgtEl>
                                          <p:spTgt spid="16"/>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 to="" calcmode="lin" valueType="num">
                                      <p:cBhvr>
                                        <p:cTn id="27" dur="1" fill="hold"/>
                                        <p:tgtEl>
                                          <p:spTgt spid="21"/>
                                        </p:tgtEl>
                                      </p:cBhvr>
                                    </p:anim>
                                  </p:childTnLst>
                                </p:cTn>
                              </p:par>
                              <p:par>
                                <p:cTn id="28" presetID="24"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to="" calcmode="lin" valueType="num">
                                      <p:cBhvr>
                                        <p:cTn id="30" dur="1" fill="hold"/>
                                        <p:tgtEl>
                                          <p:spTgt spid="22"/>
                                        </p:tgtEl>
                                      </p:cBhvr>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anim to="" calcmode="lin" valueType="num">
                                      <p:cBhvr>
                                        <p:cTn id="35" dur="1" fill="hold"/>
                                        <p:tgtEl>
                                          <p:spTgt spid="26"/>
                                        </p:tgtEl>
                                      </p:cBhvr>
                                    </p:anim>
                                  </p:childTnLst>
                                </p:cTn>
                              </p:par>
                              <p:par>
                                <p:cTn id="36" presetID="24" presetClass="entr" presetSubtype="0"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 to="" calcmode="lin" valueType="num">
                                      <p:cBhvr>
                                        <p:cTn id="38" dur="1" fill="hold"/>
                                        <p:tgtEl>
                                          <p:spTgt spid="27"/>
                                        </p:tgtEl>
                                      </p:cBhvr>
                                    </p:anim>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dissolve">
                                      <p:cBhvr>
                                        <p:cTn id="4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6" grpId="0"/>
      <p:bldP spid="21" grpId="0" animBg="1"/>
      <p:bldP spid="22" grpId="0"/>
      <p:bldP spid="26" grpId="0" bldLvl="0" animBg="1"/>
      <p:bldP spid="27" grpId="0"/>
      <p:bldP spid="2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微软雅黑" panose="020B0503020204020204" pitchFamily="34" charset="-122"/>
            </a:endParaRPr>
          </a:p>
        </p:txBody>
      </p:sp>
      <p:grpSp>
        <p:nvGrpSpPr>
          <p:cNvPr id="46"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05</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05</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400110"/>
          </a:xfrm>
          <a:prstGeom prst="rect">
            <a:avLst/>
          </a:prstGeom>
          <a:noFill/>
        </p:spPr>
        <p:txBody>
          <a:bodyPr wrap="square" rtlCol="0">
            <a:spAutoFit/>
          </a:bodyPr>
          <a:lstStyle/>
          <a:p>
            <a:pPr algn="ctr"/>
            <a:r>
              <a:rPr lang="zh-CN" altLang="en-US" sz="2000" b="1" dirty="0" smtClean="0">
                <a:solidFill>
                  <a:prstClr val="black"/>
                </a:solidFill>
                <a:latin typeface="微软雅黑" panose="020B0503020204020204" pitchFamily="34" charset="-122"/>
                <a:ea typeface="微软雅黑" panose="020B0503020204020204" pitchFamily="34" charset="-122"/>
              </a:rPr>
              <a:t>系统演示</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000528"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系统演示</a:t>
            </a:r>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6"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7" name="原创设计师QQ598969553      _5"/>
          <p:cNvGrpSpPr/>
          <p:nvPr/>
        </p:nvGrpSpPr>
        <p:grpSpPr>
          <a:xfrm>
            <a:off x="1357290" y="1928808"/>
            <a:ext cx="1604485" cy="1604485"/>
            <a:chOff x="1466435" y="1566992"/>
            <a:chExt cx="2139809" cy="2139809"/>
          </a:xfrm>
        </p:grpSpPr>
        <p:sp>
          <p:nvSpPr>
            <p:cNvPr id="8" name="椭圆 7"/>
            <p:cNvSpPr/>
            <p:nvPr/>
          </p:nvSpPr>
          <p:spPr bwMode="blackWhite">
            <a:xfrm>
              <a:off x="1466435" y="1566992"/>
              <a:ext cx="2139809" cy="2139809"/>
            </a:xfrm>
            <a:prstGeom prst="ellipse">
              <a:avLst/>
            </a:prstGeom>
            <a:solidFill>
              <a:schemeClr val="bg1">
                <a:lumMod val="85000"/>
              </a:schemeClr>
            </a:solidFill>
            <a:ln>
              <a:noFill/>
            </a:ln>
            <a:effectLst>
              <a:innerShdw blurRad="2286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7200">
                <a:ea typeface="微软雅黑" panose="020B0503020204020204" pitchFamily="34" charset="-122"/>
              </a:endParaRPr>
            </a:p>
          </p:txBody>
        </p:sp>
        <p:sp>
          <p:nvSpPr>
            <p:cNvPr id="9" name="椭圆 8"/>
            <p:cNvSpPr/>
            <p:nvPr/>
          </p:nvSpPr>
          <p:spPr bwMode="auto">
            <a:xfrm>
              <a:off x="1561348" y="1661905"/>
              <a:ext cx="1949983" cy="1949983"/>
            </a:xfrm>
            <a:prstGeom prst="ellipse">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ln>
            <a:effectLst>
              <a:outerShdw blurRad="228600" dist="101600" dir="5400000" algn="t" rotWithShape="0">
                <a:schemeClr val="tx1">
                  <a:lumMod val="85000"/>
                  <a:lumOff val="15000"/>
                  <a:alpha val="33000"/>
                </a:schemeClr>
              </a:outerShdw>
            </a:effectLst>
          </p:spPr>
          <p:txBody>
            <a:bodyPr vert="horz" wrap="square" lIns="68564" tIns="34282" rIns="68564" bIns="34282" numCol="1" anchor="t" anchorCtr="0" compatLnSpc="1"/>
            <a:lstStyle/>
            <a:p>
              <a:endParaRPr lang="zh-CN" altLang="en-US" sz="1350" dirty="0">
                <a:solidFill>
                  <a:prstClr val="black"/>
                </a:solidFill>
                <a:ea typeface="微软雅黑" panose="020B0503020204020204" pitchFamily="34" charset="-122"/>
              </a:endParaRPr>
            </a:p>
          </p:txBody>
        </p:sp>
        <p:pic>
          <p:nvPicPr>
            <p:cNvPr id="10" name="图片 9"/>
            <p:cNvPicPr>
              <a:picLocks noChangeAspect="1"/>
            </p:cNvPicPr>
            <p:nvPr/>
          </p:nvPicPr>
          <p:blipFill>
            <a:blip r:embed="rId4" cstate="screen"/>
            <a:stretch>
              <a:fillRect/>
            </a:stretch>
          </p:blipFill>
          <p:spPr>
            <a:xfrm>
              <a:off x="1719857" y="1829622"/>
              <a:ext cx="1632964" cy="1614547"/>
            </a:xfrm>
            <a:prstGeom prst="ellipse">
              <a:avLst/>
            </a:prstGeom>
            <a:solidFill>
              <a:schemeClr val="bg1"/>
            </a:solidFill>
            <a:ln>
              <a:noFill/>
            </a:ln>
            <a:effectLst>
              <a:innerShdw blurRad="63500" dist="50800" dir="13500000">
                <a:prstClr val="black">
                  <a:alpha val="50000"/>
                </a:prstClr>
              </a:innerShdw>
            </a:effectLst>
          </p:spPr>
        </p:pic>
      </p:grpSp>
      <p:sp>
        <p:nvSpPr>
          <p:cNvPr id="11" name="矩形 10"/>
          <p:cNvSpPr/>
          <p:nvPr/>
        </p:nvSpPr>
        <p:spPr>
          <a:xfrm>
            <a:off x="3071802" y="2428874"/>
            <a:ext cx="5143536" cy="683264"/>
          </a:xfrm>
          <a:prstGeom prst="rect">
            <a:avLst/>
          </a:prstGeom>
        </p:spPr>
        <p:txBody>
          <a:bodyPr wrap="square">
            <a:spAutoFit/>
          </a:bodyPr>
          <a:lstStyle/>
          <a:p>
            <a:pPr>
              <a:lnSpc>
                <a:spcPct val="120000"/>
              </a:lnSpc>
            </a:pPr>
            <a:r>
              <a:rPr lang="zh-CN" altLang="en-US" sz="3200" dirty="0" smtClean="0">
                <a:solidFill>
                  <a:schemeClr val="tx1">
                    <a:lumMod val="75000"/>
                    <a:lumOff val="25000"/>
                  </a:schemeClr>
                </a:solidFill>
                <a:latin typeface="微软雅黑" panose="020B0503020204020204" pitchFamily="34" charset="-122"/>
                <a:ea typeface="微软雅黑" panose="020B0503020204020204" pitchFamily="34" charset="-122"/>
              </a:rPr>
              <a:t>该环节将进行系统演示操作</a:t>
            </a:r>
            <a:endParaRPr lang="en-US" altLang="zh-CN" sz="3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微软雅黑" panose="020B0503020204020204" pitchFamily="34" charset="-122"/>
            </a:endParaRPr>
          </a:p>
        </p:txBody>
      </p:sp>
      <p:grpSp>
        <p:nvGrpSpPr>
          <p:cNvPr id="2"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06</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06</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400110"/>
          </a:xfrm>
          <a:prstGeom prst="rect">
            <a:avLst/>
          </a:prstGeom>
          <a:noFill/>
        </p:spPr>
        <p:txBody>
          <a:bodyPr wrap="square" rtlCol="0">
            <a:spAutoFit/>
          </a:bodyPr>
          <a:lstStyle/>
          <a:p>
            <a:pPr algn="ctr"/>
            <a:r>
              <a:rPr lang="zh-CN" altLang="en-US" sz="2000" b="1" dirty="0" smtClean="0">
                <a:solidFill>
                  <a:prstClr val="black"/>
                </a:solidFill>
                <a:latin typeface="微软雅黑" panose="020B0503020204020204" pitchFamily="34" charset="-122"/>
                <a:ea typeface="微软雅黑" panose="020B0503020204020204" pitchFamily="34" charset="-122"/>
              </a:rPr>
              <a:t>常见问题</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000528"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补贴系统操作常见问题</a:t>
            </a:r>
            <a:endParaRPr lang="zh-CN" altLang="en-US" dirty="0"/>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grpSp>
        <p:nvGrpSpPr>
          <p:cNvPr id="4" name="原创设计师QQ598969553      _14"/>
          <p:cNvGrpSpPr/>
          <p:nvPr/>
        </p:nvGrpSpPr>
        <p:grpSpPr>
          <a:xfrm>
            <a:off x="807263" y="1738205"/>
            <a:ext cx="3841788" cy="308028"/>
            <a:chOff x="1485930" y="4808143"/>
            <a:chExt cx="1702648" cy="410799"/>
          </a:xfrm>
        </p:grpSpPr>
        <p:sp>
          <p:nvSpPr>
            <p:cNvPr id="11" name="圆角矩形 10"/>
            <p:cNvSpPr/>
            <p:nvPr/>
          </p:nvSpPr>
          <p:spPr>
            <a:xfrm>
              <a:off x="1485930" y="4814929"/>
              <a:ext cx="1702648" cy="404013"/>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12" name="文本框 48"/>
            <p:cNvSpPr txBox="1"/>
            <p:nvPr/>
          </p:nvSpPr>
          <p:spPr>
            <a:xfrm>
              <a:off x="1549739" y="4808143"/>
              <a:ext cx="1342771" cy="400202"/>
            </a:xfrm>
            <a:prstGeom prst="rect">
              <a:avLst/>
            </a:prstGeom>
            <a:noFill/>
          </p:spPr>
          <p:txBody>
            <a:bodyPr wrap="square" rtlCol="0">
              <a:spAutoFit/>
            </a:bodyPr>
            <a:lstStyle/>
            <a:p>
              <a:r>
                <a:rPr lang="zh-CN" altLang="en-US" sz="1350" dirty="0" smtClean="0">
                  <a:solidFill>
                    <a:schemeClr val="bg1"/>
                  </a:solidFill>
                  <a:ea typeface="微软雅黑" panose="020B0503020204020204" pitchFamily="34" charset="-122"/>
                </a:rPr>
                <a:t>二、申请录入查找不到指定编号</a:t>
              </a:r>
              <a:endParaRPr lang="zh-CN" altLang="en-US" sz="1350" dirty="0">
                <a:solidFill>
                  <a:schemeClr val="bg1"/>
                </a:solidFill>
                <a:ea typeface="微软雅黑" panose="020B0503020204020204" pitchFamily="34" charset="-122"/>
              </a:endParaRPr>
            </a:p>
          </p:txBody>
        </p:sp>
      </p:grpSp>
      <p:grpSp>
        <p:nvGrpSpPr>
          <p:cNvPr id="16" name="原创设计师QQ598969553      _14"/>
          <p:cNvGrpSpPr/>
          <p:nvPr/>
        </p:nvGrpSpPr>
        <p:grpSpPr>
          <a:xfrm>
            <a:off x="785040" y="2421205"/>
            <a:ext cx="3841788" cy="302940"/>
            <a:chOff x="3039569" y="4421987"/>
            <a:chExt cx="1702648" cy="404014"/>
          </a:xfrm>
        </p:grpSpPr>
        <p:sp>
          <p:nvSpPr>
            <p:cNvPr id="29" name="圆角矩形 28"/>
            <p:cNvSpPr/>
            <p:nvPr/>
          </p:nvSpPr>
          <p:spPr>
            <a:xfrm>
              <a:off x="3039569" y="4421987"/>
              <a:ext cx="1702648" cy="404014"/>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30" name="文本框 48"/>
            <p:cNvSpPr txBox="1"/>
            <p:nvPr/>
          </p:nvSpPr>
          <p:spPr>
            <a:xfrm>
              <a:off x="3103395" y="4421987"/>
              <a:ext cx="1394599" cy="398873"/>
            </a:xfrm>
            <a:prstGeom prst="rect">
              <a:avLst/>
            </a:prstGeom>
            <a:noFill/>
          </p:spPr>
          <p:txBody>
            <a:bodyPr wrap="square" rtlCol="0">
              <a:spAutoFit/>
            </a:bodyPr>
            <a:lstStyle/>
            <a:p>
              <a:r>
                <a:rPr lang="zh-CN" altLang="en-US" sz="1350" dirty="0" smtClean="0">
                  <a:solidFill>
                    <a:schemeClr val="bg1"/>
                  </a:solidFill>
                  <a:ea typeface="微软雅黑" panose="020B0503020204020204" pitchFamily="34" charset="-122"/>
                </a:rPr>
                <a:t> 三、申请录入选择一和选择二的区别</a:t>
              </a:r>
              <a:endParaRPr lang="zh-CN" altLang="en-US" sz="1350" dirty="0">
                <a:solidFill>
                  <a:schemeClr val="bg1"/>
                </a:solidFill>
                <a:ea typeface="微软雅黑" panose="020B0503020204020204" pitchFamily="34" charset="-122"/>
              </a:endParaRPr>
            </a:p>
          </p:txBody>
        </p:sp>
      </p:grpSp>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grpSp>
        <p:nvGrpSpPr>
          <p:cNvPr id="34" name="原创设计师QQ598969553      _14"/>
          <p:cNvGrpSpPr/>
          <p:nvPr/>
        </p:nvGrpSpPr>
        <p:grpSpPr>
          <a:xfrm>
            <a:off x="797103" y="3790503"/>
            <a:ext cx="3841788" cy="302940"/>
            <a:chOff x="3071481" y="5382317"/>
            <a:chExt cx="1702648" cy="404014"/>
          </a:xfrm>
        </p:grpSpPr>
        <p:sp>
          <p:nvSpPr>
            <p:cNvPr id="35" name="圆角矩形 34"/>
            <p:cNvSpPr/>
            <p:nvPr/>
          </p:nvSpPr>
          <p:spPr>
            <a:xfrm>
              <a:off x="3071481" y="5382317"/>
              <a:ext cx="1702648" cy="404014"/>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40" name="文本框 48"/>
            <p:cNvSpPr txBox="1"/>
            <p:nvPr/>
          </p:nvSpPr>
          <p:spPr>
            <a:xfrm>
              <a:off x="3135308" y="5382317"/>
              <a:ext cx="1374684" cy="398873"/>
            </a:xfrm>
            <a:prstGeom prst="rect">
              <a:avLst/>
            </a:prstGeom>
            <a:noFill/>
          </p:spPr>
          <p:txBody>
            <a:bodyPr wrap="square" rtlCol="0">
              <a:spAutoFit/>
            </a:bodyPr>
            <a:lstStyle/>
            <a:p>
              <a:r>
                <a:rPr lang="zh-CN" altLang="en-US" sz="1350" dirty="0" smtClean="0">
                  <a:solidFill>
                    <a:schemeClr val="bg1"/>
                  </a:solidFill>
                  <a:ea typeface="微软雅黑" panose="020B0503020204020204" pitchFamily="34" charset="-122"/>
                </a:rPr>
                <a:t>五、申请退货需谨慎</a:t>
              </a:r>
              <a:endParaRPr lang="zh-CN" altLang="en-US" sz="1350" dirty="0">
                <a:solidFill>
                  <a:schemeClr val="bg1"/>
                </a:solidFill>
                <a:ea typeface="微软雅黑" panose="020B0503020204020204" pitchFamily="34" charset="-122"/>
              </a:endParaRPr>
            </a:p>
          </p:txBody>
        </p:sp>
      </p:grpSp>
      <p:grpSp>
        <p:nvGrpSpPr>
          <p:cNvPr id="42" name="原创设计师QQ598969553      _14"/>
          <p:cNvGrpSpPr/>
          <p:nvPr/>
        </p:nvGrpSpPr>
        <p:grpSpPr>
          <a:xfrm>
            <a:off x="793930" y="1141497"/>
            <a:ext cx="3841788" cy="302940"/>
            <a:chOff x="3071482" y="1348931"/>
            <a:chExt cx="1702648" cy="404014"/>
          </a:xfrm>
        </p:grpSpPr>
        <p:sp>
          <p:nvSpPr>
            <p:cNvPr id="44" name="圆角矩形 43"/>
            <p:cNvSpPr/>
            <p:nvPr/>
          </p:nvSpPr>
          <p:spPr>
            <a:xfrm>
              <a:off x="3071482" y="1348931"/>
              <a:ext cx="1702648" cy="404014"/>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45" name="文本框 48"/>
            <p:cNvSpPr txBox="1"/>
            <p:nvPr/>
          </p:nvSpPr>
          <p:spPr>
            <a:xfrm>
              <a:off x="3120732" y="1348931"/>
              <a:ext cx="1389122" cy="398873"/>
            </a:xfrm>
            <a:prstGeom prst="rect">
              <a:avLst/>
            </a:prstGeom>
            <a:noFill/>
          </p:spPr>
          <p:txBody>
            <a:bodyPr wrap="square" rtlCol="0">
              <a:spAutoFit/>
            </a:bodyPr>
            <a:lstStyle/>
            <a:p>
              <a:r>
                <a:rPr lang="zh-CN" altLang="en-US" sz="1350" dirty="0" smtClean="0">
                  <a:solidFill>
                    <a:schemeClr val="bg1"/>
                  </a:solidFill>
                  <a:ea typeface="微软雅黑" panose="020B0503020204020204" pitchFamily="34" charset="-122"/>
                </a:rPr>
                <a:t>  一、申请信息错误如何重新编辑</a:t>
              </a:r>
              <a:endParaRPr lang="zh-CN" altLang="en-US" sz="1350" dirty="0">
                <a:solidFill>
                  <a:schemeClr val="bg1"/>
                </a:solidFill>
                <a:ea typeface="微软雅黑" panose="020B0503020204020204" pitchFamily="34" charset="-122"/>
              </a:endParaRPr>
            </a:p>
          </p:txBody>
        </p:sp>
      </p:grpSp>
      <p:grpSp>
        <p:nvGrpSpPr>
          <p:cNvPr id="41" name="原创设计师QQ598969553      _14"/>
          <p:cNvGrpSpPr/>
          <p:nvPr/>
        </p:nvGrpSpPr>
        <p:grpSpPr>
          <a:xfrm>
            <a:off x="786945" y="3088709"/>
            <a:ext cx="3841788" cy="302940"/>
            <a:chOff x="3079362" y="3865611"/>
            <a:chExt cx="1702648" cy="404014"/>
          </a:xfrm>
        </p:grpSpPr>
        <p:sp>
          <p:nvSpPr>
            <p:cNvPr id="46" name="圆角矩形 45"/>
            <p:cNvSpPr/>
            <p:nvPr/>
          </p:nvSpPr>
          <p:spPr>
            <a:xfrm>
              <a:off x="3079362" y="3865611"/>
              <a:ext cx="1702648" cy="404014"/>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47" name="文本框 48"/>
            <p:cNvSpPr txBox="1"/>
            <p:nvPr/>
          </p:nvSpPr>
          <p:spPr>
            <a:xfrm>
              <a:off x="3142455" y="3865611"/>
              <a:ext cx="1406597" cy="398873"/>
            </a:xfrm>
            <a:prstGeom prst="rect">
              <a:avLst/>
            </a:prstGeom>
            <a:noFill/>
          </p:spPr>
          <p:txBody>
            <a:bodyPr wrap="square" rtlCol="0">
              <a:spAutoFit/>
            </a:bodyPr>
            <a:lstStyle/>
            <a:p>
              <a:r>
                <a:rPr lang="zh-CN" altLang="en-US" sz="1350" dirty="0" smtClean="0">
                  <a:solidFill>
                    <a:schemeClr val="bg1"/>
                  </a:solidFill>
                  <a:ea typeface="微软雅黑" panose="020B0503020204020204" pitchFamily="34" charset="-122"/>
                </a:rPr>
                <a:t>四、申请结算的操作步骤</a:t>
              </a:r>
              <a:endParaRPr lang="zh-CN" altLang="en-US" sz="1350" dirty="0">
                <a:solidFill>
                  <a:schemeClr val="bg1"/>
                </a:solidFill>
                <a:ea typeface="微软雅黑" panose="020B0503020204020204" pitchFamily="34" charset="-122"/>
              </a:endParaRPr>
            </a:p>
          </p:txBody>
        </p:sp>
      </p:grpSp>
      <p:sp>
        <p:nvSpPr>
          <p:cNvPr id="48" name="原创设计师QQ598969553      _1"/>
          <p:cNvSpPr/>
          <p:nvPr/>
        </p:nvSpPr>
        <p:spPr>
          <a:xfrm>
            <a:off x="6847856" y="1867847"/>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49" name="原创设计师QQ598969553      _2"/>
          <p:cNvGrpSpPr/>
          <p:nvPr/>
        </p:nvGrpSpPr>
        <p:grpSpPr>
          <a:xfrm>
            <a:off x="7295254" y="852268"/>
            <a:ext cx="1202338" cy="1020483"/>
            <a:chOff x="7109111" y="2548965"/>
            <a:chExt cx="2397222" cy="2093640"/>
          </a:xfrm>
        </p:grpSpPr>
        <p:grpSp>
          <p:nvGrpSpPr>
            <p:cNvPr id="50"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53"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54"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51"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52" name="TextBox 51"/>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grpSp>
        <p:nvGrpSpPr>
          <p:cNvPr id="6" name="原创设计师QQ598969553      _14"/>
          <p:cNvGrpSpPr/>
          <p:nvPr/>
        </p:nvGrpSpPr>
        <p:grpSpPr>
          <a:xfrm>
            <a:off x="736780" y="4386014"/>
            <a:ext cx="3841788" cy="302940"/>
            <a:chOff x="3079362" y="3865611"/>
            <a:chExt cx="1702648" cy="404014"/>
          </a:xfrm>
        </p:grpSpPr>
        <p:sp>
          <p:nvSpPr>
            <p:cNvPr id="8" name="圆角矩形 7"/>
            <p:cNvSpPr/>
            <p:nvPr/>
          </p:nvSpPr>
          <p:spPr>
            <a:xfrm>
              <a:off x="3079362" y="3865611"/>
              <a:ext cx="1702648" cy="404014"/>
            </a:xfrm>
            <a:prstGeom prst="roundRect">
              <a:avLst>
                <a:gd name="adj" fmla="val 50000"/>
              </a:avLst>
            </a:pr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sp>
          <p:nvSpPr>
            <p:cNvPr id="9" name="文本框 48"/>
            <p:cNvSpPr txBox="1"/>
            <p:nvPr/>
          </p:nvSpPr>
          <p:spPr>
            <a:xfrm>
              <a:off x="3142455" y="3865611"/>
              <a:ext cx="1406597" cy="398873"/>
            </a:xfrm>
            <a:prstGeom prst="rect">
              <a:avLst/>
            </a:prstGeom>
            <a:noFill/>
          </p:spPr>
          <p:txBody>
            <a:bodyPr wrap="square" rtlCol="0">
              <a:spAutoFit/>
            </a:bodyPr>
            <a:lstStyle/>
            <a:p>
              <a:r>
                <a:rPr lang="en-US" altLang="zh-CN" sz="1350" dirty="0">
                  <a:solidFill>
                    <a:schemeClr val="bg1"/>
                  </a:solidFill>
                  <a:ea typeface="微软雅黑" panose="020B0503020204020204" pitchFamily="34" charset="-122"/>
                </a:rPr>
                <a:t> </a:t>
              </a:r>
              <a:r>
                <a:rPr lang="zh-CN" altLang="en-US" sz="1350" dirty="0">
                  <a:solidFill>
                    <a:schemeClr val="bg1"/>
                  </a:solidFill>
                  <a:ea typeface="微软雅黑" panose="020B0503020204020204" pitchFamily="34" charset="-122"/>
                </a:rPr>
                <a:t>六：设置资金申请表有效天数</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 to="" calcmode="lin" valueType="num">
                                      <p:cBhvr>
                                        <p:cTn id="7" dur="1" fill="hold"/>
                                        <p:tgtEl>
                                          <p:spTgt spid="42"/>
                                        </p:tgtEl>
                                      </p:cBhvr>
                                    </p:anim>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to="" calcmode="lin" valueType="num">
                                      <p:cBhvr>
                                        <p:cTn id="17" dur="1" fill="hold"/>
                                        <p:tgtEl>
                                          <p:spTgt spid="16"/>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 to="" calcmode="lin" valueType="num">
                                      <p:cBhvr>
                                        <p:cTn id="22" dur="1" fill="hold"/>
                                        <p:tgtEl>
                                          <p:spTgt spid="41"/>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 to="" calcmode="lin" valueType="num">
                                      <p:cBhvr>
                                        <p:cTn id="27" dur="1" fill="hold"/>
                                        <p:tgtEl>
                                          <p:spTgt spid="34"/>
                                        </p:tgtEl>
                                      </p:cBhvr>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to="" calcmode="lin" valueType="num">
                                      <p:cBhvr>
                                        <p:cTn id="37" dur="1" fill="hold"/>
                                        <p:tgtEl>
                                          <p:spTgt spid="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申请信息错误如何重新编辑</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71472" y="1357304"/>
            <a:ext cx="5857916" cy="1751965"/>
          </a:xfrm>
          <a:prstGeom prst="rect">
            <a:avLst/>
          </a:prstGeom>
        </p:spPr>
        <p:txBody>
          <a:bodyPr wrap="square">
            <a:spAutoFit/>
          </a:bodyPr>
          <a:lstStyle/>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系统中，如发现申请信息有误（出厂编号选错、图片信息上传错误等），只要申请未确认结算，均可由相关用户退回至待打表状态，由县操作在“生成资金申请表”功能中，找到指定申请，可以进行编辑操作。编辑后需要重新进行之后的流程操作。</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原创设计师QQ598969553      _1"/>
          <p:cNvSpPr/>
          <p:nvPr/>
        </p:nvSpPr>
        <p:spPr>
          <a:xfrm>
            <a:off x="6847856" y="1738307"/>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8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8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8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sz="1800"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原创设计师QQ598969553      _1"/>
          <p:cNvSpPr>
            <a:spLocks noChangeArrowheads="1"/>
          </p:cNvSpPr>
          <p:nvPr/>
        </p:nvSpPr>
        <p:spPr bwMode="auto">
          <a:xfrm>
            <a:off x="-1" y="238602"/>
            <a:ext cx="440283" cy="648653"/>
          </a:xfrm>
          <a:prstGeom prst="rect">
            <a:avLst/>
          </a:prstGeom>
          <a:solidFill>
            <a:schemeClr val="accent1"/>
          </a:solidFill>
          <a:ln>
            <a:noFill/>
          </a:ln>
        </p:spPr>
        <p:txBody>
          <a:bodyPr anchor="ctr"/>
          <a:lstStyle/>
          <a:p>
            <a:pPr algn="ctr" eaLnBrk="1" hangingPunct="1">
              <a:buFont typeface="Arial" panose="020B0604020202020204" pitchFamily="34" charset="0"/>
              <a:buNone/>
            </a:pPr>
            <a:endParaRPr lang="zh-CN" altLang="zh-CN">
              <a:gradFill>
                <a:gsLst>
                  <a:gs pos="0">
                    <a:schemeClr val="accent2"/>
                  </a:gs>
                  <a:gs pos="100000">
                    <a:schemeClr val="accent1"/>
                  </a:gs>
                </a:gsLst>
                <a:lin ang="10800000" scaled="0"/>
              </a:gradFill>
              <a:latin typeface="宋体" panose="02010600030101010101" pitchFamily="2" charset="-122"/>
              <a:ea typeface="微软雅黑" panose="020B0503020204020204" pitchFamily="34" charset="-122"/>
              <a:sym typeface="宋体" panose="02010600030101010101" pitchFamily="2" charset="-122"/>
            </a:endParaRPr>
          </a:p>
        </p:txBody>
      </p:sp>
      <p:sp>
        <p:nvSpPr>
          <p:cNvPr id="4099" name="原创设计师QQ598969553      _2"/>
          <p:cNvSpPr>
            <a:spLocks noChangeArrowheads="1"/>
          </p:cNvSpPr>
          <p:nvPr/>
        </p:nvSpPr>
        <p:spPr bwMode="auto">
          <a:xfrm>
            <a:off x="490912" y="168969"/>
            <a:ext cx="100540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zh-CN" altLang="en-US" sz="3200" b="1" dirty="0">
                <a:gradFill>
                  <a:gsLst>
                    <a:gs pos="0">
                      <a:schemeClr val="accent2"/>
                    </a:gs>
                    <a:gs pos="100000">
                      <a:schemeClr val="accent1"/>
                    </a:gs>
                  </a:gsLst>
                  <a:lin ang="10800000" scaled="0"/>
                </a:gradFill>
                <a:latin typeface="微软雅黑" panose="020B0503020204020204" pitchFamily="34" charset="-122"/>
                <a:ea typeface="微软雅黑" panose="020B0503020204020204" pitchFamily="34" charset="-122"/>
                <a:sym typeface="微软雅黑" panose="020B0503020204020204" pitchFamily="34" charset="-122"/>
              </a:rPr>
              <a:t>目录</a:t>
            </a:r>
          </a:p>
        </p:txBody>
      </p:sp>
      <p:sp>
        <p:nvSpPr>
          <p:cNvPr id="4100" name="原创设计师QQ598969553      _3"/>
          <p:cNvSpPr>
            <a:spLocks noChangeArrowheads="1"/>
          </p:cNvSpPr>
          <p:nvPr/>
        </p:nvSpPr>
        <p:spPr bwMode="auto">
          <a:xfrm>
            <a:off x="468687" y="621884"/>
            <a:ext cx="118141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en-US" altLang="zh-CN" dirty="0">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Contents</a:t>
            </a:r>
            <a:endParaRPr lang="zh-CN" altLang="en-US" dirty="0">
              <a:solidFill>
                <a:srgbClr val="7F7F7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6" name="原创设计师QQ598969553      _10">
            <a:hlinkClick r:id="rId3" action="ppaction://hlinksldjump"/>
          </p:cNvPr>
          <p:cNvSpPr/>
          <p:nvPr/>
        </p:nvSpPr>
        <p:spPr>
          <a:xfrm>
            <a:off x="4508192" y="2397814"/>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04</a:t>
            </a:r>
            <a:endParaRPr lang="zh-CN" altLang="en-US" sz="1200" dirty="0">
              <a:solidFill>
                <a:prstClr val="white"/>
              </a:solidFill>
              <a:ea typeface="微软雅黑" panose="020B0503020204020204" pitchFamily="34" charset="-122"/>
            </a:endParaRPr>
          </a:p>
        </p:txBody>
      </p:sp>
      <p:sp>
        <p:nvSpPr>
          <p:cNvPr id="97" name="原创设计师QQ598969553      _11">
            <a:hlinkClick r:id="rId4" action="ppaction://hlinksldjump"/>
          </p:cNvPr>
          <p:cNvSpPr/>
          <p:nvPr/>
        </p:nvSpPr>
        <p:spPr>
          <a:xfrm>
            <a:off x="5796136" y="2427734"/>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05</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sp>
        <p:nvSpPr>
          <p:cNvPr id="102" name="原创设计师QQ598969553      _16"/>
          <p:cNvSpPr txBox="1"/>
          <p:nvPr/>
        </p:nvSpPr>
        <p:spPr>
          <a:xfrm>
            <a:off x="4162307" y="3065756"/>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a:t>
            </a:r>
            <a:r>
              <a:rPr lang="en-US" altLang="zh-CN" sz="1400" dirty="0" smtClean="0">
                <a:solidFill>
                  <a:schemeClr val="accent1"/>
                </a:solidFill>
                <a:latin typeface="微软雅黑" panose="020B0503020204020204" pitchFamily="34" charset="-122"/>
                <a:ea typeface="微软雅黑" panose="020B0503020204020204" pitchFamily="34" charset="-122"/>
              </a:rPr>
              <a:t>04</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103" name="原创设计师QQ598969553      _17"/>
          <p:cNvSpPr txBox="1"/>
          <p:nvPr/>
        </p:nvSpPr>
        <p:spPr>
          <a:xfrm>
            <a:off x="5417286" y="3362698"/>
            <a:ext cx="1328719" cy="523220"/>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系统演示</a:t>
            </a:r>
          </a:p>
          <a:p>
            <a:pPr algn="ctr"/>
            <a:endParaRPr lang="zh-CN" altLang="en-US" sz="1400" b="1" dirty="0">
              <a:latin typeface="微软雅黑" panose="020B0503020204020204" pitchFamily="34" charset="-122"/>
              <a:ea typeface="微软雅黑" panose="020B0503020204020204" pitchFamily="34" charset="-122"/>
            </a:endParaRPr>
          </a:p>
        </p:txBody>
      </p:sp>
      <p:sp>
        <p:nvSpPr>
          <p:cNvPr id="104" name="原创设计师QQ598969553      _18"/>
          <p:cNvSpPr txBox="1"/>
          <p:nvPr/>
        </p:nvSpPr>
        <p:spPr>
          <a:xfrm>
            <a:off x="5489294" y="3074666"/>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a:t>
            </a:r>
            <a:r>
              <a:rPr lang="en-US" altLang="zh-CN" sz="1400" dirty="0" smtClean="0">
                <a:solidFill>
                  <a:schemeClr val="accent1"/>
                </a:solidFill>
                <a:latin typeface="微软雅黑" panose="020B0503020204020204" pitchFamily="34" charset="-122"/>
                <a:ea typeface="微软雅黑" panose="020B0503020204020204" pitchFamily="34" charset="-122"/>
              </a:rPr>
              <a:t>05</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pic>
        <p:nvPicPr>
          <p:cNvPr id="93" name="Picture 64"/>
          <p:cNvPicPr>
            <a:picLocks noGrp="1" noSelect="1" noRot="1" noChangeAspect="1" noMove="1" noResize="1" noChangeShapeType="1"/>
          </p:cNvPicPr>
          <p:nvPr/>
        </p:nvPicPr>
        <p:blipFill>
          <a:blip r:embed="rId5" cstate="screen"/>
          <a:stretch>
            <a:fillRect/>
          </a:stretch>
        </p:blipFill>
        <p:spPr>
          <a:xfrm>
            <a:off x="3583616" y="17705564"/>
            <a:ext cx="1976768" cy="511028"/>
          </a:xfrm>
          <a:prstGeom prst="rect">
            <a:avLst/>
          </a:prstGeom>
        </p:spPr>
      </p:pic>
      <p:sp>
        <p:nvSpPr>
          <p:cNvPr id="116" name="原创设计师QQ598969553      _10">
            <a:hlinkClick r:id="rId6" action="ppaction://hlinksldjump"/>
          </p:cNvPr>
          <p:cNvSpPr/>
          <p:nvPr/>
        </p:nvSpPr>
        <p:spPr>
          <a:xfrm>
            <a:off x="3231833" y="2449959"/>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03</a:t>
            </a:r>
            <a:endParaRPr lang="zh-CN" altLang="en-US" sz="1200" dirty="0">
              <a:solidFill>
                <a:prstClr val="white"/>
              </a:solidFill>
              <a:ea typeface="微软雅黑" panose="020B0503020204020204" pitchFamily="34" charset="-122"/>
            </a:endParaRPr>
          </a:p>
        </p:txBody>
      </p:sp>
      <p:sp>
        <p:nvSpPr>
          <p:cNvPr id="117" name="原创设计师QQ598969553      _16"/>
          <p:cNvSpPr txBox="1"/>
          <p:nvPr/>
        </p:nvSpPr>
        <p:spPr>
          <a:xfrm>
            <a:off x="2876423" y="3095676"/>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a:t>
            </a:r>
            <a:r>
              <a:rPr lang="en-US" altLang="zh-CN" sz="1400" dirty="0" smtClean="0">
                <a:solidFill>
                  <a:schemeClr val="accent1"/>
                </a:solidFill>
                <a:latin typeface="微软雅黑" panose="020B0503020204020204" pitchFamily="34" charset="-122"/>
                <a:ea typeface="微软雅黑" panose="020B0503020204020204" pitchFamily="34" charset="-122"/>
              </a:rPr>
              <a:t>03</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118" name="原创设计师QQ598969553      _17"/>
          <p:cNvSpPr txBox="1"/>
          <p:nvPr/>
        </p:nvSpPr>
        <p:spPr>
          <a:xfrm>
            <a:off x="4048499" y="3362698"/>
            <a:ext cx="1328719" cy="307777"/>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主要功能</a:t>
            </a:r>
            <a:endParaRPr lang="zh-CN" altLang="en-US" sz="1400" b="1" dirty="0">
              <a:latin typeface="微软雅黑" panose="020B0503020204020204" pitchFamily="34" charset="-122"/>
              <a:ea typeface="微软雅黑" panose="020B0503020204020204" pitchFamily="34" charset="-122"/>
            </a:endParaRPr>
          </a:p>
        </p:txBody>
      </p:sp>
      <p:cxnSp>
        <p:nvCxnSpPr>
          <p:cNvPr id="25" name="直接连接符 24"/>
          <p:cNvCxnSpPr/>
          <p:nvPr/>
        </p:nvCxnSpPr>
        <p:spPr>
          <a:xfrm>
            <a:off x="2483768" y="271348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3769652" y="271348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5055536" y="2713486"/>
            <a:ext cx="7143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4" name="原创设计师QQ598969553      _17"/>
          <p:cNvSpPr txBox="1"/>
          <p:nvPr/>
        </p:nvSpPr>
        <p:spPr>
          <a:xfrm>
            <a:off x="2836428" y="3373493"/>
            <a:ext cx="1328719" cy="306705"/>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县级用户</a:t>
            </a:r>
            <a:endParaRPr lang="zh-CN" altLang="en-US" sz="1400" b="1" dirty="0">
              <a:latin typeface="微软雅黑" panose="020B0503020204020204" pitchFamily="34" charset="-122"/>
              <a:ea typeface="微软雅黑" panose="020B0503020204020204" pitchFamily="34" charset="-122"/>
            </a:endParaRPr>
          </a:p>
        </p:txBody>
      </p:sp>
      <p:cxnSp>
        <p:nvCxnSpPr>
          <p:cNvPr id="26" name="直接连接符 25"/>
          <p:cNvCxnSpPr/>
          <p:nvPr/>
        </p:nvCxnSpPr>
        <p:spPr>
          <a:xfrm>
            <a:off x="1259632" y="2685846"/>
            <a:ext cx="7143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7" name="原创设计师QQ598969553      _10">
            <a:hlinkClick r:id="rId7" action="ppaction://hlinksldjump"/>
          </p:cNvPr>
          <p:cNvSpPr/>
          <p:nvPr/>
        </p:nvSpPr>
        <p:spPr>
          <a:xfrm>
            <a:off x="2015272" y="2428294"/>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02</a:t>
            </a:r>
            <a:endParaRPr lang="zh-CN" altLang="en-US" sz="1200" dirty="0">
              <a:solidFill>
                <a:prstClr val="white"/>
              </a:solidFill>
              <a:ea typeface="微软雅黑" panose="020B0503020204020204" pitchFamily="34" charset="-122"/>
            </a:endParaRPr>
          </a:p>
        </p:txBody>
      </p:sp>
      <p:sp>
        <p:nvSpPr>
          <p:cNvPr id="33" name="原创设计师QQ598969553      _14"/>
          <p:cNvSpPr txBox="1"/>
          <p:nvPr/>
        </p:nvSpPr>
        <p:spPr>
          <a:xfrm>
            <a:off x="1697972" y="3117534"/>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a:t>
            </a:r>
            <a:r>
              <a:rPr lang="en-US" altLang="zh-CN" sz="1400" dirty="0" smtClean="0">
                <a:solidFill>
                  <a:schemeClr val="accent1"/>
                </a:solidFill>
                <a:latin typeface="微软雅黑" panose="020B0503020204020204" pitchFamily="34" charset="-122"/>
                <a:ea typeface="微软雅黑" panose="020B0503020204020204" pitchFamily="34" charset="-122"/>
              </a:rPr>
              <a:t>02</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35" name="原创设计师QQ598969553      _15"/>
          <p:cNvSpPr txBox="1"/>
          <p:nvPr/>
        </p:nvSpPr>
        <p:spPr>
          <a:xfrm>
            <a:off x="1619672" y="3386181"/>
            <a:ext cx="1328719" cy="307777"/>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申请流程</a:t>
            </a:r>
            <a:endParaRPr lang="zh-CN" altLang="en-US" sz="1400" b="1" dirty="0">
              <a:latin typeface="微软雅黑" panose="020B0503020204020204" pitchFamily="34" charset="-122"/>
              <a:ea typeface="微软雅黑" panose="020B0503020204020204" pitchFamily="34" charset="-122"/>
            </a:endParaRPr>
          </a:p>
        </p:txBody>
      </p:sp>
      <p:sp>
        <p:nvSpPr>
          <p:cNvPr id="36" name="原创设计师QQ598969553      _9">
            <a:hlinkClick r:id="rId8" action="ppaction://hlinksldjump"/>
          </p:cNvPr>
          <p:cNvSpPr/>
          <p:nvPr/>
        </p:nvSpPr>
        <p:spPr>
          <a:xfrm>
            <a:off x="791248" y="2449592"/>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01</a:t>
            </a:r>
            <a:endParaRPr lang="zh-CN" altLang="en-US" sz="1200" dirty="0">
              <a:solidFill>
                <a:prstClr val="white"/>
              </a:solidFill>
              <a:ea typeface="微软雅黑" panose="020B0503020204020204" pitchFamily="34" charset="-122"/>
            </a:endParaRPr>
          </a:p>
        </p:txBody>
      </p:sp>
      <p:sp>
        <p:nvSpPr>
          <p:cNvPr id="37" name="原创设计师QQ598969553      _14"/>
          <p:cNvSpPr txBox="1"/>
          <p:nvPr/>
        </p:nvSpPr>
        <p:spPr>
          <a:xfrm>
            <a:off x="473836" y="3117534"/>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01</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sp>
        <p:nvSpPr>
          <p:cNvPr id="38" name="原创设计师QQ598969553      _15"/>
          <p:cNvSpPr txBox="1"/>
          <p:nvPr/>
        </p:nvSpPr>
        <p:spPr>
          <a:xfrm>
            <a:off x="395536" y="3386181"/>
            <a:ext cx="1328719" cy="307777"/>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系统简介</a:t>
            </a:r>
            <a:endParaRPr lang="zh-CN" altLang="en-US" sz="1400" b="1" dirty="0">
              <a:latin typeface="微软雅黑" panose="020B0503020204020204" pitchFamily="34" charset="-122"/>
              <a:ea typeface="微软雅黑" panose="020B0503020204020204" pitchFamily="34" charset="-122"/>
            </a:endParaRPr>
          </a:p>
        </p:txBody>
      </p:sp>
      <p:sp>
        <p:nvSpPr>
          <p:cNvPr id="40" name="原创设计师QQ598969553      _11">
            <a:hlinkClick r:id="rId4" action="ppaction://hlinksldjump"/>
          </p:cNvPr>
          <p:cNvSpPr/>
          <p:nvPr/>
        </p:nvSpPr>
        <p:spPr>
          <a:xfrm>
            <a:off x="7040792" y="2409710"/>
            <a:ext cx="537297" cy="537296"/>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solidFill>
                  <a:schemeClr val="accent1"/>
                </a:solidFill>
                <a:latin typeface="微软雅黑" panose="020B0503020204020204" pitchFamily="34" charset="-122"/>
                <a:ea typeface="微软雅黑" panose="020B0503020204020204" pitchFamily="34" charset="-122"/>
              </a:rPr>
              <a:t>06</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sp>
        <p:nvSpPr>
          <p:cNvPr id="41" name="原创设计师QQ598969553      _17"/>
          <p:cNvSpPr txBox="1"/>
          <p:nvPr/>
        </p:nvSpPr>
        <p:spPr>
          <a:xfrm>
            <a:off x="6661942" y="3344674"/>
            <a:ext cx="1328719" cy="307777"/>
          </a:xfrm>
          <a:prstGeom prst="rect">
            <a:avLst/>
          </a:prstGeom>
          <a:noFill/>
        </p:spPr>
        <p:txBody>
          <a:bodyPr wrap="square" rtlCol="0">
            <a:spAutoFit/>
          </a:bodyPr>
          <a:lstStyle/>
          <a:p>
            <a:pPr algn="ctr"/>
            <a:r>
              <a:rPr lang="zh-CN" altLang="en-US" sz="1400" b="1" dirty="0" smtClean="0">
                <a:latin typeface="微软雅黑" panose="020B0503020204020204" pitchFamily="34" charset="-122"/>
                <a:ea typeface="微软雅黑" panose="020B0503020204020204" pitchFamily="34" charset="-122"/>
              </a:rPr>
              <a:t>常见问题</a:t>
            </a:r>
            <a:endParaRPr lang="zh-CN" altLang="en-US" sz="1400" b="1" dirty="0">
              <a:latin typeface="微软雅黑" panose="020B0503020204020204" pitchFamily="34" charset="-122"/>
              <a:ea typeface="微软雅黑" panose="020B0503020204020204" pitchFamily="34" charset="-122"/>
            </a:endParaRPr>
          </a:p>
        </p:txBody>
      </p:sp>
      <p:sp>
        <p:nvSpPr>
          <p:cNvPr id="42" name="原创设计师QQ598969553      _18"/>
          <p:cNvSpPr txBox="1"/>
          <p:nvPr/>
        </p:nvSpPr>
        <p:spPr>
          <a:xfrm>
            <a:off x="6733950" y="3056642"/>
            <a:ext cx="1172120" cy="307777"/>
          </a:xfrm>
          <a:prstGeom prst="rect">
            <a:avLst/>
          </a:prstGeom>
          <a:noFill/>
        </p:spPr>
        <p:txBody>
          <a:bodyPr wrap="square" rtlCol="0">
            <a:spAutoFit/>
          </a:bodyPr>
          <a:lstStyle/>
          <a:p>
            <a:pPr algn="ctr"/>
            <a:r>
              <a:rPr lang="en-US" altLang="zh-CN" sz="1400" dirty="0">
                <a:solidFill>
                  <a:schemeClr val="accent1"/>
                </a:solidFill>
                <a:latin typeface="微软雅黑" panose="020B0503020204020204" pitchFamily="34" charset="-122"/>
                <a:ea typeface="微软雅黑" panose="020B0503020204020204" pitchFamily="34" charset="-122"/>
              </a:rPr>
              <a:t>PART </a:t>
            </a:r>
            <a:r>
              <a:rPr lang="en-US" altLang="zh-CN" sz="1400" dirty="0" smtClean="0">
                <a:solidFill>
                  <a:schemeClr val="accent1"/>
                </a:solidFill>
                <a:latin typeface="微软雅黑" panose="020B0503020204020204" pitchFamily="34" charset="-122"/>
                <a:ea typeface="微软雅黑" panose="020B0503020204020204" pitchFamily="34" charset="-122"/>
              </a:rPr>
              <a:t>06</a:t>
            </a:r>
            <a:endParaRPr lang="zh-CN" altLang="en-US" sz="1400" dirty="0">
              <a:solidFill>
                <a:schemeClr val="accent1"/>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a:xfrm>
            <a:off x="6300192" y="2695462"/>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1000"/>
                                        <p:tgtEl>
                                          <p:spTgt spid="4099"/>
                                        </p:tgtEl>
                                      </p:cBhvr>
                                    </p:animEffect>
                                    <p:anim calcmode="lin" valueType="num">
                                      <p:cBhvr>
                                        <p:cTn id="8" dur="1000" fill="hold"/>
                                        <p:tgtEl>
                                          <p:spTgt spid="4099"/>
                                        </p:tgtEl>
                                        <p:attrNameLst>
                                          <p:attrName>ppt_x</p:attrName>
                                        </p:attrNameLst>
                                      </p:cBhvr>
                                      <p:tavLst>
                                        <p:tav tm="0">
                                          <p:val>
                                            <p:strVal val="#ppt_x"/>
                                          </p:val>
                                        </p:tav>
                                        <p:tav tm="100000">
                                          <p:val>
                                            <p:strVal val="#ppt_x"/>
                                          </p:val>
                                        </p:tav>
                                      </p:tavLst>
                                    </p:anim>
                                    <p:anim calcmode="lin" valueType="num">
                                      <p:cBhvr>
                                        <p:cTn id="9" dur="1000" fill="hold"/>
                                        <p:tgtEl>
                                          <p:spTgt spid="409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p:cBhvr>
                                        <p:cTn id="13" dur="500"/>
                                        <p:tgtEl>
                                          <p:spTgt spid="2"/>
                                        </p:tgtEl>
                                      </p:cBhvr>
                                    </p:animEffect>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4100"/>
                                        </p:tgtEl>
                                        <p:attrNameLst>
                                          <p:attrName>style.visibility</p:attrName>
                                        </p:attrNameLst>
                                      </p:cBhvr>
                                      <p:to>
                                        <p:strVal val="visible"/>
                                      </p:to>
                                    </p:set>
                                    <p:anim calcmode="lin" valueType="num">
                                      <p:cBhvr>
                                        <p:cTn id="17" dur="500" fill="hold"/>
                                        <p:tgtEl>
                                          <p:spTgt spid="4100"/>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4100"/>
                                        </p:tgtEl>
                                        <p:attrNameLst>
                                          <p:attrName>ppt_y</p:attrName>
                                        </p:attrNameLst>
                                      </p:cBhvr>
                                      <p:tavLst>
                                        <p:tav tm="0">
                                          <p:val>
                                            <p:strVal val="#ppt_y"/>
                                          </p:val>
                                        </p:tav>
                                        <p:tav tm="100000">
                                          <p:val>
                                            <p:strVal val="#ppt_y"/>
                                          </p:val>
                                        </p:tav>
                                      </p:tavLst>
                                    </p:anim>
                                    <p:anim calcmode="lin" valueType="num">
                                      <p:cBhvr>
                                        <p:cTn id="19" dur="500" fill="hold"/>
                                        <p:tgtEl>
                                          <p:spTgt spid="4100"/>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4100"/>
                                        </p:tgtEl>
                                        <p:attrNameLst>
                                          <p:attrName>ppt_w</p:attrName>
                                        </p:attrNameLst>
                                      </p:cBhvr>
                                      <p:tavLst>
                                        <p:tav tm="0">
                                          <p:val>
                                            <p:strVal val="#ppt_w/10"/>
                                          </p:val>
                                        </p:tav>
                                        <p:tav tm="50000">
                                          <p:val>
                                            <p:strVal val="#ppt_w+.01"/>
                                          </p:val>
                                        </p:tav>
                                        <p:tav tm="100000">
                                          <p:val>
                                            <p:strVal val="#ppt_w"/>
                                          </p:val>
                                        </p:tav>
                                      </p:tavLst>
                                    </p:anim>
                                    <p:animEffect>
                                      <p:cBhvr>
                                        <p:cTn id="21" dur="500" tmFilter="0,0; .5, 1; 1, 1"/>
                                        <p:tgtEl>
                                          <p:spTgt spid="4100"/>
                                        </p:tgtEl>
                                      </p:cBhvr>
                                    </p:animEffect>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 to="" calcmode="lin" valueType="num">
                                      <p:cBhvr>
                                        <p:cTn id="26" dur="1" fill="hold"/>
                                        <p:tgtEl>
                                          <p:spTgt spid="36"/>
                                        </p:tgtEl>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 to="" calcmode="lin" valueType="num">
                                      <p:cBhvr>
                                        <p:cTn id="31" dur="1" fill="hold"/>
                                        <p:tgtEl>
                                          <p:spTgt spid="37"/>
                                        </p:tgtEl>
                                      </p:cBhvr>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0" nodeType="clickEffect">
                                  <p:stCondLst>
                                    <p:cond delay="0"/>
                                  </p:stCondLst>
                                  <p:childTnLst>
                                    <p:set>
                                      <p:cBhvr>
                                        <p:cTn id="35" dur="1" fill="hold">
                                          <p:stCondLst>
                                            <p:cond delay="0"/>
                                          </p:stCondLst>
                                        </p:cTn>
                                        <p:tgtEl>
                                          <p:spTgt spid="38"/>
                                        </p:tgtEl>
                                        <p:attrNameLst>
                                          <p:attrName>style.visibility</p:attrName>
                                        </p:attrNameLst>
                                      </p:cBhvr>
                                      <p:to>
                                        <p:strVal val="visible"/>
                                      </p:to>
                                    </p:set>
                                    <p:anim to="" calcmode="lin" valueType="num">
                                      <p:cBhvr>
                                        <p:cTn id="36" dur="1" fill="hold"/>
                                        <p:tgtEl>
                                          <p:spTgt spid="38"/>
                                        </p:tgtEl>
                                      </p:cBhvr>
                                    </p:anim>
                                  </p:childTnLst>
                                </p:cTn>
                              </p:par>
                            </p:childTnLst>
                          </p:cTn>
                        </p:par>
                      </p:childTnLst>
                    </p:cTn>
                  </p:par>
                  <p:par>
                    <p:cTn id="37" fill="hold">
                      <p:stCondLst>
                        <p:cond delay="indefinite"/>
                      </p:stCondLst>
                      <p:childTnLst>
                        <p:par>
                          <p:cTn id="38" fill="hold">
                            <p:stCondLst>
                              <p:cond delay="0"/>
                            </p:stCondLst>
                            <p:childTnLst>
                              <p:par>
                                <p:cTn id="39" presetID="24" presetClass="entr" presetSubtype="0" fill="hold" nodeType="clickEffect">
                                  <p:stCondLst>
                                    <p:cond delay="0"/>
                                  </p:stCondLst>
                                  <p:childTnLst>
                                    <p:set>
                                      <p:cBhvr>
                                        <p:cTn id="40" dur="1" fill="hold">
                                          <p:stCondLst>
                                            <p:cond delay="0"/>
                                          </p:stCondLst>
                                        </p:cTn>
                                        <p:tgtEl>
                                          <p:spTgt spid="26"/>
                                        </p:tgtEl>
                                        <p:attrNameLst>
                                          <p:attrName>style.visibility</p:attrName>
                                        </p:attrNameLst>
                                      </p:cBhvr>
                                      <p:to>
                                        <p:strVal val="visible"/>
                                      </p:to>
                                    </p:set>
                                    <p:anim to="" calcmode="lin" valueType="num">
                                      <p:cBhvr>
                                        <p:cTn id="41" dur="1" fill="hold"/>
                                        <p:tgtEl>
                                          <p:spTgt spid="26"/>
                                        </p:tgtEl>
                                      </p:cBhvr>
                                    </p:anim>
                                  </p:childTnLst>
                                </p:cTn>
                              </p:par>
                              <p:par>
                                <p:cTn id="42" presetID="24"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 to="" calcmode="lin" valueType="num">
                                      <p:cBhvr>
                                        <p:cTn id="44" dur="1" fill="hold"/>
                                        <p:tgtEl>
                                          <p:spTgt spid="27"/>
                                        </p:tgtEl>
                                      </p:cBhvr>
                                    </p:anim>
                                  </p:childTnLst>
                                </p:cTn>
                              </p:par>
                              <p:par>
                                <p:cTn id="45" presetID="24"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to="" calcmode="lin" valueType="num">
                                      <p:cBhvr>
                                        <p:cTn id="47" dur="1" fill="hold"/>
                                        <p:tgtEl>
                                          <p:spTgt spid="33"/>
                                        </p:tgtEl>
                                      </p:cBhvr>
                                    </p:anim>
                                  </p:childTnLst>
                                </p:cTn>
                              </p:par>
                              <p:par>
                                <p:cTn id="48" presetID="24" presetClass="entr" presetSubtype="0" fill="hold" grpId="0" nodeType="withEffect">
                                  <p:stCondLst>
                                    <p:cond delay="0"/>
                                  </p:stCondLst>
                                  <p:childTnLst>
                                    <p:set>
                                      <p:cBhvr>
                                        <p:cTn id="49" dur="1" fill="hold">
                                          <p:stCondLst>
                                            <p:cond delay="0"/>
                                          </p:stCondLst>
                                        </p:cTn>
                                        <p:tgtEl>
                                          <p:spTgt spid="35"/>
                                        </p:tgtEl>
                                        <p:attrNameLst>
                                          <p:attrName>style.visibility</p:attrName>
                                        </p:attrNameLst>
                                      </p:cBhvr>
                                      <p:to>
                                        <p:strVal val="visible"/>
                                      </p:to>
                                    </p:set>
                                    <p:anim to="" calcmode="lin" valueType="num">
                                      <p:cBhvr>
                                        <p:cTn id="50" dur="1" fill="hold"/>
                                        <p:tgtEl>
                                          <p:spTgt spid="35"/>
                                        </p:tgtEl>
                                      </p:cBhvr>
                                    </p:anim>
                                  </p:childTnLst>
                                </p:cTn>
                              </p:par>
                            </p:childTnLst>
                          </p:cTn>
                        </p:par>
                      </p:childTnLst>
                    </p:cTn>
                  </p:par>
                  <p:par>
                    <p:cTn id="51" fill="hold">
                      <p:stCondLst>
                        <p:cond delay="indefinite"/>
                      </p:stCondLst>
                      <p:childTnLst>
                        <p:par>
                          <p:cTn id="52" fill="hold">
                            <p:stCondLst>
                              <p:cond delay="0"/>
                            </p:stCondLst>
                            <p:childTnLst>
                              <p:par>
                                <p:cTn id="53" presetID="24" presetClass="entr" presetSubtype="0"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 to="" calcmode="lin" valueType="num">
                                      <p:cBhvr>
                                        <p:cTn id="55" dur="1" fill="hold"/>
                                        <p:tgtEl>
                                          <p:spTgt spid="25"/>
                                        </p:tgtEl>
                                      </p:cBhvr>
                                    </p:anim>
                                  </p:childTnLst>
                                </p:cTn>
                              </p:par>
                              <p:par>
                                <p:cTn id="56" presetID="24" presetClass="entr" presetSubtype="0" fill="hold" grpId="0" nodeType="withEffect">
                                  <p:stCondLst>
                                    <p:cond delay="0"/>
                                  </p:stCondLst>
                                  <p:childTnLst>
                                    <p:set>
                                      <p:cBhvr>
                                        <p:cTn id="57" dur="1" fill="hold">
                                          <p:stCondLst>
                                            <p:cond delay="0"/>
                                          </p:stCondLst>
                                        </p:cTn>
                                        <p:tgtEl>
                                          <p:spTgt spid="116"/>
                                        </p:tgtEl>
                                        <p:attrNameLst>
                                          <p:attrName>style.visibility</p:attrName>
                                        </p:attrNameLst>
                                      </p:cBhvr>
                                      <p:to>
                                        <p:strVal val="visible"/>
                                      </p:to>
                                    </p:set>
                                    <p:anim to="" calcmode="lin" valueType="num">
                                      <p:cBhvr>
                                        <p:cTn id="58" dur="1" fill="hold"/>
                                        <p:tgtEl>
                                          <p:spTgt spid="116"/>
                                        </p:tgtEl>
                                      </p:cBhvr>
                                    </p:anim>
                                  </p:childTnLst>
                                </p:cTn>
                              </p:par>
                              <p:par>
                                <p:cTn id="59" presetID="24" presetClass="entr" presetSubtype="0" fill="hold" grpId="0" nodeType="withEffect">
                                  <p:stCondLst>
                                    <p:cond delay="0"/>
                                  </p:stCondLst>
                                  <p:childTnLst>
                                    <p:set>
                                      <p:cBhvr>
                                        <p:cTn id="60" dur="1" fill="hold">
                                          <p:stCondLst>
                                            <p:cond delay="0"/>
                                          </p:stCondLst>
                                        </p:cTn>
                                        <p:tgtEl>
                                          <p:spTgt spid="117"/>
                                        </p:tgtEl>
                                        <p:attrNameLst>
                                          <p:attrName>style.visibility</p:attrName>
                                        </p:attrNameLst>
                                      </p:cBhvr>
                                      <p:to>
                                        <p:strVal val="visible"/>
                                      </p:to>
                                    </p:set>
                                    <p:anim to="" calcmode="lin" valueType="num">
                                      <p:cBhvr>
                                        <p:cTn id="61" dur="1" fill="hold"/>
                                        <p:tgtEl>
                                          <p:spTgt spid="117"/>
                                        </p:tgtEl>
                                      </p:cBhvr>
                                    </p:anim>
                                  </p:childTnLst>
                                </p:cTn>
                              </p:par>
                              <p:par>
                                <p:cTn id="62" presetID="24" presetClass="entr" presetSubtype="0" fill="hold" grpId="0" nodeType="withEffect">
                                  <p:stCondLst>
                                    <p:cond delay="0"/>
                                  </p:stCondLst>
                                  <p:childTnLst>
                                    <p:set>
                                      <p:cBhvr>
                                        <p:cTn id="63" dur="1" fill="hold">
                                          <p:stCondLst>
                                            <p:cond delay="0"/>
                                          </p:stCondLst>
                                        </p:cTn>
                                        <p:tgtEl>
                                          <p:spTgt spid="34"/>
                                        </p:tgtEl>
                                        <p:attrNameLst>
                                          <p:attrName>style.visibility</p:attrName>
                                        </p:attrNameLst>
                                      </p:cBhvr>
                                      <p:to>
                                        <p:strVal val="visible"/>
                                      </p:to>
                                    </p:set>
                                    <p:anim to="" calcmode="lin" valueType="num">
                                      <p:cBhvr>
                                        <p:cTn id="64" dur="1" fill="hold"/>
                                        <p:tgtEl>
                                          <p:spTgt spid="34"/>
                                        </p:tgtEl>
                                      </p:cBhvr>
                                    </p:anim>
                                  </p:childTnLst>
                                </p:cTn>
                              </p:par>
                            </p:childTnLst>
                          </p:cTn>
                        </p:par>
                      </p:childTnLst>
                    </p:cTn>
                  </p:par>
                  <p:par>
                    <p:cTn id="65" fill="hold">
                      <p:stCondLst>
                        <p:cond delay="indefinite"/>
                      </p:stCondLst>
                      <p:childTnLst>
                        <p:par>
                          <p:cTn id="66" fill="hold">
                            <p:stCondLst>
                              <p:cond delay="0"/>
                            </p:stCondLst>
                            <p:childTnLst>
                              <p:par>
                                <p:cTn id="67" presetID="24" presetClass="entr" presetSubtype="0" fill="hold" nodeType="clickEffect">
                                  <p:stCondLst>
                                    <p:cond delay="0"/>
                                  </p:stCondLst>
                                  <p:childTnLst>
                                    <p:set>
                                      <p:cBhvr>
                                        <p:cTn id="68" dur="1" fill="hold">
                                          <p:stCondLst>
                                            <p:cond delay="0"/>
                                          </p:stCondLst>
                                        </p:cTn>
                                        <p:tgtEl>
                                          <p:spTgt spid="30"/>
                                        </p:tgtEl>
                                        <p:attrNameLst>
                                          <p:attrName>style.visibility</p:attrName>
                                        </p:attrNameLst>
                                      </p:cBhvr>
                                      <p:to>
                                        <p:strVal val="visible"/>
                                      </p:to>
                                    </p:set>
                                    <p:anim to="" calcmode="lin" valueType="num">
                                      <p:cBhvr>
                                        <p:cTn id="69" dur="1" fill="hold"/>
                                        <p:tgtEl>
                                          <p:spTgt spid="30"/>
                                        </p:tgtEl>
                                      </p:cBhvr>
                                    </p:anim>
                                  </p:childTnLst>
                                </p:cTn>
                              </p:par>
                              <p:par>
                                <p:cTn id="70" presetID="24" presetClass="entr" presetSubtype="0" fill="hold" nodeType="withEffect">
                                  <p:stCondLst>
                                    <p:cond delay="0"/>
                                  </p:stCondLst>
                                  <p:childTnLst>
                                    <p:set>
                                      <p:cBhvr>
                                        <p:cTn id="71" dur="1" fill="hold">
                                          <p:stCondLst>
                                            <p:cond delay="0"/>
                                          </p:stCondLst>
                                        </p:cTn>
                                        <p:tgtEl>
                                          <p:spTgt spid="96"/>
                                        </p:tgtEl>
                                        <p:attrNameLst>
                                          <p:attrName>style.visibility</p:attrName>
                                        </p:attrNameLst>
                                      </p:cBhvr>
                                      <p:to>
                                        <p:strVal val="visible"/>
                                      </p:to>
                                    </p:set>
                                    <p:anim to="" calcmode="lin" valueType="num">
                                      <p:cBhvr>
                                        <p:cTn id="72" dur="1" fill="hold"/>
                                        <p:tgtEl>
                                          <p:spTgt spid="96"/>
                                        </p:tgtEl>
                                      </p:cBhvr>
                                    </p:anim>
                                  </p:childTnLst>
                                </p:cTn>
                              </p:par>
                              <p:par>
                                <p:cTn id="73" presetID="24" presetClass="entr" presetSubtype="0" fill="hold" nodeType="withEffect">
                                  <p:stCondLst>
                                    <p:cond delay="0"/>
                                  </p:stCondLst>
                                  <p:childTnLst>
                                    <p:set>
                                      <p:cBhvr>
                                        <p:cTn id="74" dur="1" fill="hold">
                                          <p:stCondLst>
                                            <p:cond delay="0"/>
                                          </p:stCondLst>
                                        </p:cTn>
                                        <p:tgtEl>
                                          <p:spTgt spid="102"/>
                                        </p:tgtEl>
                                        <p:attrNameLst>
                                          <p:attrName>style.visibility</p:attrName>
                                        </p:attrNameLst>
                                      </p:cBhvr>
                                      <p:to>
                                        <p:strVal val="visible"/>
                                      </p:to>
                                    </p:set>
                                    <p:anim to="" calcmode="lin" valueType="num">
                                      <p:cBhvr>
                                        <p:cTn id="75" dur="1" fill="hold"/>
                                        <p:tgtEl>
                                          <p:spTgt spid="102"/>
                                        </p:tgtEl>
                                      </p:cBhvr>
                                    </p:anim>
                                  </p:childTnLst>
                                </p:cTn>
                              </p:par>
                              <p:par>
                                <p:cTn id="76" presetID="24" presetClass="entr" presetSubtype="0" fill="hold" nodeType="withEffect">
                                  <p:stCondLst>
                                    <p:cond delay="0"/>
                                  </p:stCondLst>
                                  <p:childTnLst>
                                    <p:set>
                                      <p:cBhvr>
                                        <p:cTn id="77" dur="1" fill="hold">
                                          <p:stCondLst>
                                            <p:cond delay="0"/>
                                          </p:stCondLst>
                                        </p:cTn>
                                        <p:tgtEl>
                                          <p:spTgt spid="118"/>
                                        </p:tgtEl>
                                        <p:attrNameLst>
                                          <p:attrName>style.visibility</p:attrName>
                                        </p:attrNameLst>
                                      </p:cBhvr>
                                      <p:to>
                                        <p:strVal val="visible"/>
                                      </p:to>
                                    </p:set>
                                    <p:anim to="" calcmode="lin" valueType="num">
                                      <p:cBhvr>
                                        <p:cTn id="78" dur="1" fill="hold"/>
                                        <p:tgtEl>
                                          <p:spTgt spid="118"/>
                                        </p:tgtEl>
                                      </p:cBhvr>
                                    </p:anim>
                                  </p:childTnLst>
                                </p:cTn>
                              </p:par>
                            </p:childTnLst>
                          </p:cTn>
                        </p:par>
                      </p:childTnLst>
                    </p:cTn>
                  </p:par>
                  <p:par>
                    <p:cTn id="79" fill="hold">
                      <p:stCondLst>
                        <p:cond delay="indefinite"/>
                      </p:stCondLst>
                      <p:childTnLst>
                        <p:par>
                          <p:cTn id="80" fill="hold">
                            <p:stCondLst>
                              <p:cond delay="0"/>
                            </p:stCondLst>
                            <p:childTnLst>
                              <p:par>
                                <p:cTn id="81" presetID="24" presetClass="entr" presetSubtype="0" fill="hold" nodeType="clickEffect">
                                  <p:stCondLst>
                                    <p:cond delay="0"/>
                                  </p:stCondLst>
                                  <p:childTnLst>
                                    <p:set>
                                      <p:cBhvr>
                                        <p:cTn id="82" dur="1" fill="hold">
                                          <p:stCondLst>
                                            <p:cond delay="0"/>
                                          </p:stCondLst>
                                        </p:cTn>
                                        <p:tgtEl>
                                          <p:spTgt spid="31"/>
                                        </p:tgtEl>
                                        <p:attrNameLst>
                                          <p:attrName>style.visibility</p:attrName>
                                        </p:attrNameLst>
                                      </p:cBhvr>
                                      <p:to>
                                        <p:strVal val="visible"/>
                                      </p:to>
                                    </p:set>
                                    <p:anim to="" calcmode="lin" valueType="num">
                                      <p:cBhvr>
                                        <p:cTn id="83" dur="1" fill="hold"/>
                                        <p:tgtEl>
                                          <p:spTgt spid="31"/>
                                        </p:tgtEl>
                                      </p:cBhvr>
                                    </p:anim>
                                  </p:childTnLst>
                                </p:cTn>
                              </p:par>
                              <p:par>
                                <p:cTn id="84" presetID="24" presetClass="entr" presetSubtype="0" fill="hold" grpId="0" nodeType="withEffect">
                                  <p:stCondLst>
                                    <p:cond delay="0"/>
                                  </p:stCondLst>
                                  <p:childTnLst>
                                    <p:set>
                                      <p:cBhvr>
                                        <p:cTn id="85" dur="1" fill="hold">
                                          <p:stCondLst>
                                            <p:cond delay="0"/>
                                          </p:stCondLst>
                                        </p:cTn>
                                        <p:tgtEl>
                                          <p:spTgt spid="97"/>
                                        </p:tgtEl>
                                        <p:attrNameLst>
                                          <p:attrName>style.visibility</p:attrName>
                                        </p:attrNameLst>
                                      </p:cBhvr>
                                      <p:to>
                                        <p:strVal val="visible"/>
                                      </p:to>
                                    </p:set>
                                    <p:anim to="" calcmode="lin" valueType="num">
                                      <p:cBhvr>
                                        <p:cTn id="86" dur="1" fill="hold"/>
                                        <p:tgtEl>
                                          <p:spTgt spid="97"/>
                                        </p:tgtEl>
                                      </p:cBhvr>
                                    </p:anim>
                                  </p:childTnLst>
                                </p:cTn>
                              </p:par>
                              <p:par>
                                <p:cTn id="87" presetID="24" presetClass="entr" presetSubtype="0" fill="hold" grpId="0" nodeType="withEffect">
                                  <p:stCondLst>
                                    <p:cond delay="0"/>
                                  </p:stCondLst>
                                  <p:childTnLst>
                                    <p:set>
                                      <p:cBhvr>
                                        <p:cTn id="88" dur="1" fill="hold">
                                          <p:stCondLst>
                                            <p:cond delay="0"/>
                                          </p:stCondLst>
                                        </p:cTn>
                                        <p:tgtEl>
                                          <p:spTgt spid="104"/>
                                        </p:tgtEl>
                                        <p:attrNameLst>
                                          <p:attrName>style.visibility</p:attrName>
                                        </p:attrNameLst>
                                      </p:cBhvr>
                                      <p:to>
                                        <p:strVal val="visible"/>
                                      </p:to>
                                    </p:set>
                                    <p:anim to="" calcmode="lin" valueType="num">
                                      <p:cBhvr>
                                        <p:cTn id="89" dur="1" fill="hold"/>
                                        <p:tgtEl>
                                          <p:spTgt spid="104"/>
                                        </p:tgtEl>
                                      </p:cBhvr>
                                    </p:anim>
                                  </p:childTnLst>
                                </p:cTn>
                              </p:par>
                              <p:par>
                                <p:cTn id="90" presetID="24" presetClass="entr" presetSubtype="0" fill="hold" grpId="0" nodeType="withEffect">
                                  <p:stCondLst>
                                    <p:cond delay="0"/>
                                  </p:stCondLst>
                                  <p:childTnLst>
                                    <p:set>
                                      <p:cBhvr>
                                        <p:cTn id="91" dur="1" fill="hold">
                                          <p:stCondLst>
                                            <p:cond delay="0"/>
                                          </p:stCondLst>
                                        </p:cTn>
                                        <p:tgtEl>
                                          <p:spTgt spid="103"/>
                                        </p:tgtEl>
                                        <p:attrNameLst>
                                          <p:attrName>style.visibility</p:attrName>
                                        </p:attrNameLst>
                                      </p:cBhvr>
                                      <p:to>
                                        <p:strVal val="visible"/>
                                      </p:to>
                                    </p:set>
                                    <p:anim to="" calcmode="lin" valueType="num">
                                      <p:cBhvr>
                                        <p:cTn id="92" dur="1" fill="hold"/>
                                        <p:tgtEl>
                                          <p:spTgt spid="103"/>
                                        </p:tgtEl>
                                      </p:cBhvr>
                                    </p:anim>
                                  </p:childTnLst>
                                </p:cTn>
                              </p:par>
                            </p:childTnLst>
                          </p:cTn>
                        </p:par>
                      </p:childTnLst>
                    </p:cTn>
                  </p:par>
                  <p:par>
                    <p:cTn id="93" fill="hold">
                      <p:stCondLst>
                        <p:cond delay="indefinite"/>
                      </p:stCondLst>
                      <p:childTnLst>
                        <p:par>
                          <p:cTn id="94" fill="hold">
                            <p:stCondLst>
                              <p:cond delay="0"/>
                            </p:stCondLst>
                            <p:childTnLst>
                              <p:par>
                                <p:cTn id="95" presetID="24" presetClass="entr" presetSubtype="0" fill="hold" nodeType="clickEffect">
                                  <p:stCondLst>
                                    <p:cond delay="0"/>
                                  </p:stCondLst>
                                  <p:childTnLst>
                                    <p:set>
                                      <p:cBhvr>
                                        <p:cTn id="96" dur="1" fill="hold">
                                          <p:stCondLst>
                                            <p:cond delay="0"/>
                                          </p:stCondLst>
                                        </p:cTn>
                                        <p:tgtEl>
                                          <p:spTgt spid="43"/>
                                        </p:tgtEl>
                                        <p:attrNameLst>
                                          <p:attrName>style.visibility</p:attrName>
                                        </p:attrNameLst>
                                      </p:cBhvr>
                                      <p:to>
                                        <p:strVal val="visible"/>
                                      </p:to>
                                    </p:set>
                                    <p:anim to="" calcmode="lin" valueType="num">
                                      <p:cBhvr>
                                        <p:cTn id="97" dur="1" fill="hold"/>
                                        <p:tgtEl>
                                          <p:spTgt spid="43"/>
                                        </p:tgtEl>
                                      </p:cBhvr>
                                    </p:anim>
                                  </p:childTnLst>
                                </p:cTn>
                              </p:par>
                              <p:par>
                                <p:cTn id="98" presetID="24" presetClass="entr" presetSubtype="0" fill="hold" grpId="0" nodeType="withEffect">
                                  <p:stCondLst>
                                    <p:cond delay="0"/>
                                  </p:stCondLst>
                                  <p:childTnLst>
                                    <p:set>
                                      <p:cBhvr>
                                        <p:cTn id="99" dur="1" fill="hold">
                                          <p:stCondLst>
                                            <p:cond delay="0"/>
                                          </p:stCondLst>
                                        </p:cTn>
                                        <p:tgtEl>
                                          <p:spTgt spid="40"/>
                                        </p:tgtEl>
                                        <p:attrNameLst>
                                          <p:attrName>style.visibility</p:attrName>
                                        </p:attrNameLst>
                                      </p:cBhvr>
                                      <p:to>
                                        <p:strVal val="visible"/>
                                      </p:to>
                                    </p:set>
                                    <p:anim to="" calcmode="lin" valueType="num">
                                      <p:cBhvr>
                                        <p:cTn id="100" dur="1" fill="hold"/>
                                        <p:tgtEl>
                                          <p:spTgt spid="40"/>
                                        </p:tgtEl>
                                      </p:cBhvr>
                                    </p:anim>
                                  </p:childTnLst>
                                </p:cTn>
                              </p:par>
                              <p:par>
                                <p:cTn id="101" presetID="24" presetClass="entr" presetSubtype="0" fill="hold" grpId="0" nodeType="withEffect">
                                  <p:stCondLst>
                                    <p:cond delay="0"/>
                                  </p:stCondLst>
                                  <p:childTnLst>
                                    <p:set>
                                      <p:cBhvr>
                                        <p:cTn id="102" dur="1" fill="hold">
                                          <p:stCondLst>
                                            <p:cond delay="0"/>
                                          </p:stCondLst>
                                        </p:cTn>
                                        <p:tgtEl>
                                          <p:spTgt spid="42"/>
                                        </p:tgtEl>
                                        <p:attrNameLst>
                                          <p:attrName>style.visibility</p:attrName>
                                        </p:attrNameLst>
                                      </p:cBhvr>
                                      <p:to>
                                        <p:strVal val="visible"/>
                                      </p:to>
                                    </p:set>
                                    <p:anim to="" calcmode="lin" valueType="num">
                                      <p:cBhvr>
                                        <p:cTn id="103" dur="1" fill="hold"/>
                                        <p:tgtEl>
                                          <p:spTgt spid="42"/>
                                        </p:tgtEl>
                                      </p:cBhvr>
                                    </p:anim>
                                  </p:childTnLst>
                                </p:cTn>
                              </p:par>
                              <p:par>
                                <p:cTn id="104" presetID="24"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anim to="" calcmode="lin" valueType="num">
                                      <p:cBhvr>
                                        <p:cTn id="106" dur="1" fill="hold"/>
                                        <p:tgtEl>
                                          <p:spTgt spid="4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autoUpdateAnimBg="0"/>
      <p:bldP spid="4099" grpId="0"/>
      <p:bldP spid="4100" grpId="0" bldLvl="0" autoUpdateAnimBg="0"/>
      <p:bldP spid="97" grpId="0" animBg="1"/>
      <p:bldP spid="103" grpId="0"/>
      <p:bldP spid="104" grpId="0"/>
      <p:bldP spid="116" grpId="0" bldLvl="0" animBg="1"/>
      <p:bldP spid="117" grpId="0"/>
      <p:bldP spid="34" grpId="0"/>
      <p:bldP spid="27" grpId="0" bldLvl="0" animBg="1"/>
      <p:bldP spid="33" grpId="0"/>
      <p:bldP spid="35" grpId="0"/>
      <p:bldP spid="36" grpId="0" animBg="1"/>
      <p:bldP spid="37" grpId="0"/>
      <p:bldP spid="38" grpId="0"/>
      <p:bldP spid="40" grpId="0" animBg="1"/>
      <p:bldP spid="41" grpId="0"/>
      <p:bldP spid="4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5160"/>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申请信息错误如何重新编辑</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71472" y="1357304"/>
            <a:ext cx="5857916" cy="349250"/>
          </a:xfrm>
          <a:prstGeom prst="rect">
            <a:avLst/>
          </a:prstGeom>
        </p:spPr>
        <p:txBody>
          <a:bodyPr wrap="square">
            <a:spAutoFit/>
          </a:bodyPr>
          <a:lstStyle/>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原创设计师QQ598969553      _1"/>
          <p:cNvSpPr/>
          <p:nvPr/>
        </p:nvSpPr>
        <p:spPr>
          <a:xfrm>
            <a:off x="6857365" y="1785620"/>
            <a:ext cx="2268220" cy="2621280"/>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pic>
        <p:nvPicPr>
          <p:cNvPr id="2" name="图片 1"/>
          <p:cNvPicPr>
            <a:picLocks noChangeAspect="1"/>
          </p:cNvPicPr>
          <p:nvPr/>
        </p:nvPicPr>
        <p:blipFill>
          <a:blip r:embed="rId5" cstate="print"/>
          <a:stretch>
            <a:fillRect/>
          </a:stretch>
        </p:blipFill>
        <p:spPr>
          <a:xfrm>
            <a:off x="96520" y="986790"/>
            <a:ext cx="6718300" cy="1776730"/>
          </a:xfrm>
          <a:prstGeom prst="rect">
            <a:avLst/>
          </a:prstGeom>
        </p:spPr>
      </p:pic>
      <p:pic>
        <p:nvPicPr>
          <p:cNvPr id="4" name="图片 3"/>
          <p:cNvPicPr>
            <a:picLocks noChangeAspect="1"/>
          </p:cNvPicPr>
          <p:nvPr/>
        </p:nvPicPr>
        <p:blipFill>
          <a:blip r:embed="rId6" cstate="print"/>
          <a:stretch>
            <a:fillRect/>
          </a:stretch>
        </p:blipFill>
        <p:spPr>
          <a:xfrm>
            <a:off x="121285" y="2828925"/>
            <a:ext cx="6693535" cy="223647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申请录入查找不到指定编号</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3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2" name="原创设计师QQ598969553      _2"/>
          <p:cNvGrpSpPr/>
          <p:nvPr/>
        </p:nvGrpSpPr>
        <p:grpSpPr>
          <a:xfrm>
            <a:off x="7295254" y="852268"/>
            <a:ext cx="1202338" cy="1020483"/>
            <a:chOff x="7109111" y="2548965"/>
            <a:chExt cx="2397222" cy="2093640"/>
          </a:xfrm>
        </p:grpSpPr>
        <p:grpSp>
          <p:nvGrpSpPr>
            <p:cNvPr id="4"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3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3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3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37" name="TextBox 3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5" name="矩形 14"/>
          <p:cNvSpPr/>
          <p:nvPr/>
        </p:nvSpPr>
        <p:spPr>
          <a:xfrm>
            <a:off x="571472" y="1357304"/>
            <a:ext cx="5857916" cy="3080385"/>
          </a:xfrm>
          <a:prstGeom prst="rect">
            <a:avLst/>
          </a:prstGeom>
        </p:spPr>
        <p:txBody>
          <a:bodyPr wrap="square">
            <a:spAutoFit/>
          </a:bodyPr>
          <a:lstStyle/>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该问题可能是在平时遇到的最多的一个问题，总结了一下基本如下：</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1.生产企业系统内未添加有关供货信息。</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2.生产企业添加后并未系统内确认发货。</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3.出厂编号前面加区域码21。</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4.申请录入时输入错误。</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5.相关产品被封闭不允许再办理。</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6.做了相关品目筛选导致。</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gn="just">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详情请看“申请录入找不到出厂编号排查“docx</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申请录入查找不到指定编号</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3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2" name="原创设计师QQ598969553      _2"/>
          <p:cNvGrpSpPr/>
          <p:nvPr/>
        </p:nvGrpSpPr>
        <p:grpSpPr>
          <a:xfrm>
            <a:off x="7295254" y="852268"/>
            <a:ext cx="1202338" cy="1020483"/>
            <a:chOff x="7109111" y="2548965"/>
            <a:chExt cx="2397222" cy="2093640"/>
          </a:xfrm>
        </p:grpSpPr>
        <p:grpSp>
          <p:nvGrpSpPr>
            <p:cNvPr id="4"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3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3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3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37" name="TextBox 3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5" name="矩形 14"/>
          <p:cNvSpPr/>
          <p:nvPr/>
        </p:nvSpPr>
        <p:spPr>
          <a:xfrm>
            <a:off x="571472" y="1357304"/>
            <a:ext cx="5857916" cy="866140"/>
          </a:xfrm>
          <a:prstGeom prst="rect">
            <a:avLst/>
          </a:prstGeom>
        </p:spPr>
        <p:txBody>
          <a:bodyPr wrap="square">
            <a:spAutoFit/>
          </a:bodyPr>
          <a:lstStyle/>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5" cstate="print"/>
          <a:stretch>
            <a:fillRect/>
          </a:stretch>
        </p:blipFill>
        <p:spPr>
          <a:xfrm>
            <a:off x="260350" y="725170"/>
            <a:ext cx="6294755" cy="2426335"/>
          </a:xfrm>
          <a:prstGeom prst="rect">
            <a:avLst/>
          </a:prstGeom>
        </p:spPr>
      </p:pic>
      <p:sp>
        <p:nvSpPr>
          <p:cNvPr id="7" name="文本框 6"/>
          <p:cNvSpPr txBox="1"/>
          <p:nvPr/>
        </p:nvSpPr>
        <p:spPr>
          <a:xfrm>
            <a:off x="323850" y="3380740"/>
            <a:ext cx="5470525" cy="755650"/>
          </a:xfrm>
          <a:prstGeom prst="rect">
            <a:avLst/>
          </a:prstGeom>
          <a:noFill/>
        </p:spPr>
        <p:txBody>
          <a:bodyPr wrap="square" rtlCol="0" anchor="t">
            <a:spAutoFit/>
          </a:bodyPr>
          <a:lstStyle/>
          <a:p>
            <a:pPr algn="l">
              <a:lnSpc>
                <a:spcPct val="120000"/>
              </a:lnSpc>
              <a:buClrTx/>
              <a:buSzTx/>
              <a:buNone/>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是否发货为:是 ，是否销售为：否，是否封闭为：否。状态为是否否才可以录入的。</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368300"/>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申请录入选择一与选择二的区别</a:t>
            </a: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3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2" name="原创设计师QQ598969553      _2"/>
          <p:cNvGrpSpPr/>
          <p:nvPr/>
        </p:nvGrpSpPr>
        <p:grpSpPr>
          <a:xfrm>
            <a:off x="7295254" y="852268"/>
            <a:ext cx="1202338" cy="1020483"/>
            <a:chOff x="7109111" y="2548965"/>
            <a:chExt cx="2397222" cy="2093640"/>
          </a:xfrm>
        </p:grpSpPr>
        <p:grpSp>
          <p:nvGrpSpPr>
            <p:cNvPr id="4"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3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3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3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37" name="TextBox 3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5" name="矩形 14"/>
          <p:cNvSpPr/>
          <p:nvPr/>
        </p:nvSpPr>
        <p:spPr>
          <a:xfrm>
            <a:off x="571472" y="1357304"/>
            <a:ext cx="5857916" cy="866140"/>
          </a:xfrm>
          <a:prstGeom prst="rect">
            <a:avLst/>
          </a:prstGeom>
        </p:spPr>
        <p:txBody>
          <a:bodyPr wrap="square">
            <a:spAutoFit/>
          </a:bodyPr>
          <a:lstStyle/>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571500" y="1972310"/>
            <a:ext cx="5470525" cy="1198880"/>
          </a:xfrm>
          <a:prstGeom prst="rect">
            <a:avLst/>
          </a:prstGeom>
          <a:noFill/>
        </p:spPr>
        <p:txBody>
          <a:bodyPr wrap="square" rtlCol="0" anchor="t">
            <a:spAutoFit/>
          </a:bodyPr>
          <a:lstStyle/>
          <a:p>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选择一:申请者购买单台机具办理补贴申请的，使用该方式最为简便，直接输入出厂编号与生产企业名称，可直接找到相关编号进行勾选加载相关信息。</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zh-CN"/>
          </a:p>
        </p:txBody>
      </p:sp>
      <p:sp>
        <p:nvSpPr>
          <p:cNvPr id="8" name="文本框 7"/>
          <p:cNvSpPr txBox="1"/>
          <p:nvPr/>
        </p:nvSpPr>
        <p:spPr>
          <a:xfrm>
            <a:off x="571500" y="857250"/>
            <a:ext cx="5741670" cy="755650"/>
          </a:xfrm>
          <a:prstGeom prst="rect">
            <a:avLst/>
          </a:prstGeom>
          <a:noFill/>
        </p:spPr>
        <p:txBody>
          <a:bodyPr wrap="square" rtlCol="0" anchor="t">
            <a:spAutoFit/>
          </a:bodyPr>
          <a:lstStyle/>
          <a:p>
            <a:pPr>
              <a:lnSpc>
                <a:spcPct val="12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申请录入，在录入购机信息时，提供两种方式选择查找产品</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571500" y="3341370"/>
            <a:ext cx="5400675" cy="1087755"/>
          </a:xfrm>
          <a:prstGeom prst="rect">
            <a:avLst/>
          </a:prstGeom>
          <a:noFill/>
        </p:spPr>
        <p:txBody>
          <a:bodyPr wrap="square" rtlCol="0" anchor="t">
            <a:spAutoFit/>
          </a:bodyPr>
          <a:lstStyle/>
          <a:p>
            <a:pPr algn="l">
              <a:lnSpc>
                <a:spcPct val="120000"/>
              </a:lnSpc>
              <a:buClrTx/>
              <a:buSzTx/>
              <a:buNone/>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选择二：申请者在同经销商处购买的同企业型号的产品的，要体现在一份申请上，就需要使用选择二，选填相关内容后对查找出来的结果中进行选择。</a:t>
            </a:r>
            <a:endPar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申请结算操作步骤</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00034" y="857238"/>
            <a:ext cx="5857916" cy="4593590"/>
          </a:xfrm>
          <a:prstGeom prst="rect">
            <a:avLst/>
          </a:prstGeom>
        </p:spPr>
        <p:txBody>
          <a:bodyPr wrap="square">
            <a:spAutoFit/>
          </a:bodyPr>
          <a:lstStyle/>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申请结算主要分为两个步骤</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一、进行打包操作；</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二、对已打包的批次提交申请结算。</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两步缺一不可且顺序也无法颠倒，经常有用户询问为什么申请结算后县财政登录系统后看不到相关申请信息，我方远程查看后，状态基本还是“待申请结算”，只是完成了打包操作并未进行申请结算。</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注意：</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1.申请结算功能，哪个账号打包的批次，由哪个账号提交申请结算。</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2.申请结算完成后,该申请结算批次不可再次使用，除非该批次的申请全部退回至待申请结算。</a:t>
            </a: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申请结算操作步骤</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00034" y="857238"/>
            <a:ext cx="5857916" cy="607695"/>
          </a:xfrm>
          <a:prstGeom prst="rect">
            <a:avLst/>
          </a:prstGeom>
        </p:spPr>
        <p:txBody>
          <a:bodyPr wrap="square">
            <a:spAutoFit/>
          </a:bodyPr>
          <a:lstStyle/>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pic>
        <p:nvPicPr>
          <p:cNvPr id="2" name="图片 1"/>
          <p:cNvPicPr>
            <a:picLocks noChangeAspect="1"/>
          </p:cNvPicPr>
          <p:nvPr/>
        </p:nvPicPr>
        <p:blipFill>
          <a:blip r:embed="rId5" cstate="print"/>
          <a:stretch>
            <a:fillRect/>
          </a:stretch>
        </p:blipFill>
        <p:spPr>
          <a:xfrm>
            <a:off x="129540" y="759460"/>
            <a:ext cx="6729095" cy="2185035"/>
          </a:xfrm>
          <a:prstGeom prst="rect">
            <a:avLst/>
          </a:prstGeom>
        </p:spPr>
      </p:pic>
      <p:pic>
        <p:nvPicPr>
          <p:cNvPr id="4" name="图片 3"/>
          <p:cNvPicPr>
            <a:picLocks noChangeAspect="1"/>
          </p:cNvPicPr>
          <p:nvPr/>
        </p:nvPicPr>
        <p:blipFill>
          <a:blip r:embed="rId6" cstate="print"/>
          <a:stretch>
            <a:fillRect/>
          </a:stretch>
        </p:blipFill>
        <p:spPr>
          <a:xfrm>
            <a:off x="129540" y="3061335"/>
            <a:ext cx="6728460" cy="183896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申请退货需谨慎</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71472" y="1357304"/>
            <a:ext cx="5857916" cy="3338830"/>
          </a:xfrm>
          <a:prstGeom prst="rect">
            <a:avLst/>
          </a:prstGeom>
        </p:spPr>
        <p:txBody>
          <a:bodyPr wrap="square">
            <a:spAutoFit/>
          </a:bodyPr>
          <a:lstStyle/>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系统中，只要申请未确认结算或作废状态的，都可由相应的用户退回上一状态或之前状态，一旦确认结算后(已结算状态)申请不可进行退回之前流程。</a:t>
            </a: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但实际中可能存在购机者已领取补贴款后，购买机具产生问题，进行了退货。那么在系统中，县财政用户可对已结算的申请进行标记已结算已退货状态，也就是申请退货功能，申请退货只能对已结算状态的申请进行操作，操作成功后，状态由已结算变更为“已结算已退货”等同于作废，只是用不同状态名称标识。</a:t>
            </a: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en-US" altLang="zh-CN"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6215106" cy="64633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申请退货需谨慎</a:t>
            </a: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pic>
        <p:nvPicPr>
          <p:cNvPr id="2" name="图片 1"/>
          <p:cNvPicPr>
            <a:picLocks noChangeAspect="1"/>
          </p:cNvPicPr>
          <p:nvPr/>
        </p:nvPicPr>
        <p:blipFill>
          <a:blip r:embed="rId5" cstate="print"/>
          <a:stretch>
            <a:fillRect/>
          </a:stretch>
        </p:blipFill>
        <p:spPr>
          <a:xfrm>
            <a:off x="36195" y="860425"/>
            <a:ext cx="6752590" cy="1772920"/>
          </a:xfrm>
          <a:prstGeom prst="rect">
            <a:avLst/>
          </a:prstGeom>
        </p:spPr>
      </p:pic>
      <p:pic>
        <p:nvPicPr>
          <p:cNvPr id="4" name="图片 3"/>
          <p:cNvPicPr>
            <a:picLocks noChangeAspect="1"/>
          </p:cNvPicPr>
          <p:nvPr/>
        </p:nvPicPr>
        <p:blipFill>
          <a:blip r:embed="rId6" cstate="print"/>
          <a:stretch>
            <a:fillRect/>
          </a:stretch>
        </p:blipFill>
        <p:spPr>
          <a:xfrm>
            <a:off x="36195" y="2633345"/>
            <a:ext cx="6822440" cy="208534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6715" y="309880"/>
            <a:ext cx="6064250" cy="4907915"/>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sym typeface="+mn-ea"/>
              </a:rPr>
              <a:t>资金申请表有效天数</a:t>
            </a:r>
            <a:endParaRPr lang="zh-CN" altLang="en-US" b="1" dirty="0" smtClean="0">
              <a:latin typeface="微软雅黑" panose="020B0503020204020204" pitchFamily="34" charset="-122"/>
              <a:ea typeface="微软雅黑" panose="020B0503020204020204" pitchFamily="34" charset="-122"/>
            </a:endParaRPr>
          </a:p>
          <a:p>
            <a:pPr>
              <a:lnSpc>
                <a:spcPct val="120000"/>
              </a:lnSpc>
            </a:pP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endParaRP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对于县管理用户设置的资金申请表有效天数，需谨慎设置，自申请完成“生成资金申请表”处于待审核状态的，系统会根据生成表的日期+县管理设置的有效天数进行判断（只是待审核状态下判断），一旦当前时间超过申请表的有效天，系统中还未进行审核通过操作，申请则自动作废。并且无法恢复。</a:t>
            </a:r>
            <a:endPar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endParaRPr>
          </a:p>
          <a:p>
            <a:pPr>
              <a:lnSpc>
                <a:spcPct val="120000"/>
              </a:lnSpc>
            </a:pPr>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而且县管理设置的资金申请表只会对设置后产生的申请受影响，如果后期变更过该天数，变更前的申请按照之前的天数进行自动作废，变更后录入的申请按照新的天数进行自动作废。</a:t>
            </a: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b="1" dirty="0" smtClean="0">
              <a:latin typeface="微软雅黑" panose="020B0503020204020204" pitchFamily="34" charset="-122"/>
              <a:ea typeface="微软雅黑" panose="020B0503020204020204" pitchFamily="34" charset="-122"/>
            </a:endParaRP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6715" y="309880"/>
            <a:ext cx="6064250" cy="1586230"/>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常见问题</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sym typeface="+mn-ea"/>
              </a:rPr>
              <a:t>资金申请表有效天数</a:t>
            </a:r>
            <a:endParaRPr lang="zh-CN" altLang="en-US" b="1" dirty="0" smtClean="0">
              <a:latin typeface="微软雅黑" panose="020B0503020204020204" pitchFamily="34" charset="-122"/>
              <a:ea typeface="微软雅黑" panose="020B0503020204020204" pitchFamily="34" charset="-122"/>
            </a:endParaRPr>
          </a:p>
          <a:p>
            <a:pPr>
              <a:lnSpc>
                <a:spcPct val="120000"/>
              </a:lnSpc>
            </a:pP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sym typeface="+mn-ea"/>
            </a:endParaRPr>
          </a:p>
          <a:p>
            <a:pPr>
              <a:lnSpc>
                <a:spcPct val="120000"/>
              </a:lnSpc>
            </a:pPr>
            <a:endPar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endParaRPr>
          </a:p>
          <a:p>
            <a:endParaRPr lang="zh-CN" altLang="en-US" b="1" dirty="0" smtClean="0">
              <a:latin typeface="微软雅黑" panose="020B0503020204020204" pitchFamily="34" charset="-122"/>
              <a:ea typeface="微软雅黑" panose="020B0503020204020204" pitchFamily="34" charset="-122"/>
            </a:endParaRPr>
          </a:p>
          <a:p>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3" name="原创设计师QQ598969553      _1"/>
          <p:cNvSpPr/>
          <p:nvPr/>
        </p:nvSpPr>
        <p:spPr>
          <a:xfrm>
            <a:off x="6858016" y="1785932"/>
            <a:ext cx="2267727" cy="2621477"/>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460" tIns="30230" rIns="60460" bIns="30230" rtlCol="0" anchor="ctr"/>
          <a:lstStyle/>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r>
              <a:rPr lang="zh-CN" altLang="en-US" b="1" dirty="0" smtClean="0">
                <a:solidFill>
                  <a:prstClr val="black">
                    <a:lumMod val="85000"/>
                    <a:lumOff val="15000"/>
                  </a:prstClr>
                </a:solidFill>
                <a:latin typeface="微软雅黑" panose="020B0503020204020204" pitchFamily="34" charset="-122"/>
                <a:ea typeface="微软雅黑" panose="020B0503020204020204" pitchFamily="34" charset="-122"/>
              </a:rPr>
              <a:t>山西万鸿科技电话</a:t>
            </a:r>
            <a:r>
              <a:rPr lang="en-US" altLang="zh-CN" b="1" dirty="0" smtClean="0">
                <a:solidFill>
                  <a:prstClr val="black">
                    <a:lumMod val="85000"/>
                    <a:lumOff val="15000"/>
                  </a:prstClr>
                </a:solidFill>
                <a:latin typeface="微软雅黑" panose="020B0503020204020204" pitchFamily="34" charset="-122"/>
                <a:ea typeface="微软雅黑" panose="020B0503020204020204" pitchFamily="34" charset="-122"/>
              </a:rPr>
              <a:t>0351-7631342</a:t>
            </a: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b="1"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14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zh-CN" altLang="en-US" sz="1350" dirty="0">
              <a:ea typeface="微软雅黑" panose="020B0503020204020204" pitchFamily="34" charset="-122"/>
            </a:endParaRPr>
          </a:p>
        </p:txBody>
      </p:sp>
      <p:grpSp>
        <p:nvGrpSpPr>
          <p:cNvPr id="14" name="原创设计师QQ598969553      _2"/>
          <p:cNvGrpSpPr/>
          <p:nvPr/>
        </p:nvGrpSpPr>
        <p:grpSpPr>
          <a:xfrm>
            <a:off x="7295254" y="852268"/>
            <a:ext cx="1202338" cy="1020483"/>
            <a:chOff x="7109111" y="2548965"/>
            <a:chExt cx="2397222" cy="2093640"/>
          </a:xfrm>
        </p:grpSpPr>
        <p:grpSp>
          <p:nvGrpSpPr>
            <p:cNvPr id="15" name="组合 13"/>
            <p:cNvGrpSpPr/>
            <p:nvPr/>
          </p:nvGrpSpPr>
          <p:grpSpPr>
            <a:xfrm>
              <a:off x="7109111" y="2548965"/>
              <a:ext cx="2397222" cy="2093640"/>
              <a:chOff x="1511944" y="2420246"/>
              <a:chExt cx="2627152" cy="2294453"/>
            </a:xfrm>
            <a:effectLst>
              <a:outerShdw blurRad="203200" dist="38100" dir="3780000" sx="103000" sy="103000" algn="t" rotWithShape="0">
                <a:prstClr val="black">
                  <a:alpha val="25000"/>
                </a:prstClr>
              </a:outerShdw>
            </a:effectLst>
          </p:grpSpPr>
          <p:sp>
            <p:nvSpPr>
              <p:cNvPr id="18"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chemeClr val="bg1"/>
              </a:soli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sp>
            <p:nvSpPr>
              <p:cNvPr id="19"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chemeClr val="bg1">
                      <a:lumMod val="82000"/>
                      <a:lumOff val="18000"/>
                    </a:schemeClr>
                  </a:gs>
                  <a:gs pos="47000">
                    <a:srgbClr val="F5F5F5"/>
                  </a:gs>
                  <a:gs pos="100000">
                    <a:schemeClr val="bg1">
                      <a:lumMod val="95000"/>
                      <a:lumOff val="5000"/>
                    </a:schemeClr>
                  </a:gs>
                </a:gsLst>
                <a:lin ang="18900000" scaled="0"/>
              </a:gradFill>
              <a:ln w="7938" cap="flat">
                <a:noFill/>
                <a:prstDash val="solid"/>
                <a:miter lim="800000"/>
              </a:ln>
              <a:effectLst/>
            </p:spPr>
            <p:txBody>
              <a:bodyPr vert="horz" wrap="square" lIns="68564" tIns="34282" rIns="68564" bIns="34282" numCol="1" anchor="t" anchorCtr="0" compatLnSpc="1"/>
              <a:lstStyle/>
              <a:p>
                <a:endParaRPr lang="zh-CN" altLang="en-US" sz="1200">
                  <a:ea typeface="微软雅黑" panose="020B0503020204020204" pitchFamily="34" charset="-122"/>
                </a:endParaRPr>
              </a:p>
            </p:txBody>
          </p:sp>
        </p:grpSp>
        <p:sp>
          <p:nvSpPr>
            <p:cNvPr id="16" name="Freeform 7"/>
            <p:cNvSpPr/>
            <p:nvPr/>
          </p:nvSpPr>
          <p:spPr bwMode="auto">
            <a:xfrm>
              <a:off x="7420792" y="2825471"/>
              <a:ext cx="1773861" cy="1540628"/>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gradFill>
              <a:gsLst>
                <a:gs pos="100000">
                  <a:schemeClr val="accent1"/>
                </a:gs>
                <a:gs pos="0">
                  <a:schemeClr val="accent1">
                    <a:lumMod val="75000"/>
                  </a:schemeClr>
                </a:gs>
              </a:gsLst>
              <a:lin ang="5400000" scaled="1"/>
            </a:gradFill>
            <a:ln w="28575" cap="flat">
              <a:gradFill>
                <a:gsLst>
                  <a:gs pos="0">
                    <a:schemeClr val="accent1"/>
                  </a:gs>
                  <a:gs pos="100000">
                    <a:schemeClr val="accent1">
                      <a:lumMod val="75000"/>
                    </a:schemeClr>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200" dirty="0">
                <a:solidFill>
                  <a:prstClr val="black"/>
                </a:solidFill>
                <a:ea typeface="微软雅黑" panose="020B0503020204020204" pitchFamily="34" charset="-122"/>
              </a:endParaRPr>
            </a:p>
          </p:txBody>
        </p:sp>
        <p:sp>
          <p:nvSpPr>
            <p:cNvPr id="17" name="TextBox 16"/>
            <p:cNvSpPr txBox="1"/>
            <p:nvPr/>
          </p:nvSpPr>
          <p:spPr>
            <a:xfrm>
              <a:off x="7802581" y="3142961"/>
              <a:ext cx="1010287" cy="947160"/>
            </a:xfrm>
            <a:prstGeom prst="rect">
              <a:avLst/>
            </a:prstGeom>
            <a:noFill/>
          </p:spPr>
          <p:txBody>
            <a:bodyPr wrap="square" rtlCol="0">
              <a:spAutoFit/>
            </a:bodyPr>
            <a:lstStyle/>
            <a:p>
              <a:r>
                <a:rPr lang="zh-CN" altLang="en-US" sz="1200" b="1" dirty="0" smtClean="0">
                  <a:solidFill>
                    <a:schemeClr val="bg1"/>
                  </a:solidFill>
                  <a:latin typeface="微软雅黑" panose="020B0503020204020204" pitchFamily="34" charset="-122"/>
                  <a:ea typeface="微软雅黑" panose="020B0503020204020204" pitchFamily="34" charset="-122"/>
                </a:rPr>
                <a:t>技术支持</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pic>
        <p:nvPicPr>
          <p:cNvPr id="4" name="图片 3"/>
          <p:cNvPicPr>
            <a:picLocks noChangeAspect="1"/>
          </p:cNvPicPr>
          <p:nvPr/>
        </p:nvPicPr>
        <p:blipFill>
          <a:blip r:embed="rId5" cstate="print"/>
          <a:stretch>
            <a:fillRect/>
          </a:stretch>
        </p:blipFill>
        <p:spPr>
          <a:xfrm>
            <a:off x="59690" y="986790"/>
            <a:ext cx="6717665" cy="381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微软雅黑" panose="020B0503020204020204" pitchFamily="34" charset="-122"/>
            </a:endParaRPr>
          </a:p>
        </p:txBody>
      </p:sp>
      <p:grpSp>
        <p:nvGrpSpPr>
          <p:cNvPr id="2"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01</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01</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400110"/>
          </a:xfrm>
          <a:prstGeom prst="rect">
            <a:avLst/>
          </a:prstGeom>
          <a:noFill/>
        </p:spPr>
        <p:txBody>
          <a:bodyPr wrap="square" rtlCol="0">
            <a:spAutoFit/>
          </a:bodyPr>
          <a:lstStyle/>
          <a:p>
            <a:pPr algn="ctr"/>
            <a:r>
              <a:rPr lang="zh-CN" altLang="en-US" sz="2000" b="1" dirty="0" smtClean="0">
                <a:latin typeface="微软雅黑" panose="020B0503020204020204" pitchFamily="34" charset="-122"/>
                <a:ea typeface="微软雅黑" panose="020B0503020204020204" pitchFamily="34" charset="-122"/>
              </a:rPr>
              <a:t>系统简介</a:t>
            </a:r>
            <a:endParaRPr lang="zh-CN" altLang="en-US" sz="2000" b="1" dirty="0">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0816" y="220012"/>
            <a:ext cx="6215106" cy="922020"/>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手机APP</a:t>
            </a:r>
          </a:p>
          <a:p>
            <a:endParaRPr lang="zh-CN" altLang="en-US" dirty="0" smtClean="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89887" y="1349049"/>
            <a:ext cx="5857916" cy="607695"/>
          </a:xfrm>
          <a:prstGeom prst="rect">
            <a:avLst/>
          </a:prstGeom>
        </p:spPr>
        <p:txBody>
          <a:bodyPr wrap="square">
            <a:spAutoFit/>
          </a:bodyPr>
          <a:lstStyle/>
          <a:p>
            <a:pPr>
              <a:lnSpc>
                <a:spcPct val="120000"/>
              </a:lnSpc>
            </a:pPr>
            <a:endPar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5271770" y="1956435"/>
            <a:ext cx="2540000" cy="368300"/>
          </a:xfrm>
          <a:prstGeom prst="rect">
            <a:avLst/>
          </a:prstGeom>
          <a:noFill/>
        </p:spPr>
        <p:txBody>
          <a:bodyPr wrap="square" rtlCol="0" anchor="t">
            <a:spAutoFit/>
          </a:bodyPr>
          <a:lstStyle/>
          <a:p>
            <a:r>
              <a:rPr lang="zh-CN" altLang="en-US"/>
              <a:t> </a:t>
            </a:r>
          </a:p>
        </p:txBody>
      </p:sp>
      <p:sp>
        <p:nvSpPr>
          <p:cNvPr id="6" name="文本框 5"/>
          <p:cNvSpPr txBox="1"/>
          <p:nvPr/>
        </p:nvSpPr>
        <p:spPr>
          <a:xfrm>
            <a:off x="631190" y="847090"/>
            <a:ext cx="8265795" cy="3692525"/>
          </a:xfrm>
          <a:prstGeom prst="rect">
            <a:avLst/>
          </a:prstGeom>
          <a:noFill/>
          <a:ln w="9525">
            <a:noFill/>
          </a:ln>
        </p:spPr>
        <p:txBody>
          <a:bodyPr wrap="square">
            <a:spAutoFit/>
          </a:bodyPr>
          <a:lstStyle/>
          <a:p>
            <a:pPr indent="0"/>
            <a:r>
              <a:rPr lang="en-US" altLang="zh-CN" sz="1400" b="0">
                <a:ea typeface="宋体" panose="02010600030101010101" pitchFamily="2" charset="-122"/>
              </a:rPr>
              <a:t> </a:t>
            </a:r>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农机购置补贴APP(“以下简称APP客户端”)，是依托在农机购置补贴辅助管理系统下，实现农户自主购机后自主申请补贴、简化办事流程、方便农户申请，农户少跑腿，只跑一次退。                         </a:t>
            </a:r>
          </a:p>
          <a:p>
            <a:pPr indent="0"/>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对于农机部门的话，可在APP客户端，进行补贴申请的录入、受理、审核、查看等,告别了笨重的电脑，场地的限制，只需一部小小的手机便可完成轻松办公。</a:t>
            </a:r>
            <a:endPar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rPr>
              <a:t>除了能够申请补贴、受理、审核、查看等，在APP客户端，农机部门还可随时了解以下内容：</a:t>
            </a:r>
            <a:endPar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1、 补贴政策早知道，通过APP客户端，可随时了解辽宁省发布的有关补贴的政策通知动态，以及了解补贴的申请流程注意事项等减少办理过程中的错误。</a:t>
            </a:r>
          </a:p>
          <a:p>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2、 补贴资金有没有，通过APP客户端，可了解辽宁省各区补贴资金使用情况。</a:t>
            </a:r>
          </a:p>
          <a:p>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3、 补贴机具查一查，通过APP客户端，查看补贴产品目录，以及产品的补贴与相关机具图片配置参数等，便于审核人员快速了解购机产品有关信息。</a:t>
            </a:r>
          </a:p>
          <a:p>
            <a:r>
              <a:rPr lang="zh-CN" altLang="en-US" sz="1800" b="0" dirty="0" smtClean="0">
                <a:solidFill>
                  <a:schemeClr val="tx1">
                    <a:lumMod val="75000"/>
                    <a:lumOff val="25000"/>
                  </a:schemeClr>
                </a:solidFill>
                <a:latin typeface="微软雅黑" panose="020B0503020204020204" pitchFamily="34" charset="-122"/>
                <a:ea typeface="微软雅黑" panose="020B0503020204020204" pitchFamily="34" charset="-122"/>
              </a:rPr>
              <a:t>4、 补贴信息随时查，可通过APP客户端，了解本区县（乡镇）所有的申请信息。</a:t>
            </a:r>
            <a:endParaRPr lang="zh-CN" altLang="en-US" sz="18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267494"/>
            <a:ext cx="6215106" cy="3139321"/>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手机</a:t>
            </a:r>
            <a:r>
              <a:rPr lang="zh-CN" altLang="en-US" b="1" dirty="0" smtClean="0">
                <a:latin typeface="微软雅黑" panose="020B0503020204020204" pitchFamily="34" charset="-122"/>
                <a:ea typeface="微软雅黑" panose="020B0503020204020204" pitchFamily="34" charset="-122"/>
              </a:rPr>
              <a:t>APP</a:t>
            </a:r>
            <a:endParaRPr lang="en-US" altLang="zh-CN" b="1" dirty="0" smtClean="0">
              <a:latin typeface="微软雅黑" panose="020B0503020204020204" pitchFamily="34" charset="-122"/>
              <a:ea typeface="微软雅黑" panose="020B0503020204020204" pitchFamily="34" charset="-122"/>
            </a:endParaRPr>
          </a:p>
          <a:p>
            <a:endParaRPr lang="en-US" altLang="zh-CN" b="1" dirty="0" smtClean="0">
              <a:latin typeface="微软雅黑" panose="020B0503020204020204" pitchFamily="34" charset="-122"/>
              <a:ea typeface="微软雅黑" panose="020B0503020204020204" pitchFamily="34" charset="-122"/>
            </a:endParaRPr>
          </a:p>
          <a:p>
            <a:endParaRPr lang="en-US" altLang="zh-CN" b="1" dirty="0" smtClean="0">
              <a:latin typeface="微软雅黑" panose="020B0503020204020204" pitchFamily="34" charset="-122"/>
              <a:ea typeface="微软雅黑" panose="020B0503020204020204" pitchFamily="34" charset="-122"/>
            </a:endParaRPr>
          </a:p>
          <a:p>
            <a:r>
              <a:rPr lang="zh-CN" altLang="en-US" b="1" dirty="0" smtClean="0">
                <a:latin typeface="微软雅黑" panose="020B0503020204020204" pitchFamily="34" charset="-122"/>
                <a:ea typeface="微软雅黑" panose="020B0503020204020204" pitchFamily="34" charset="-122"/>
              </a:rPr>
              <a:t>二维码下载地址：</a:t>
            </a:r>
            <a:endParaRPr lang="en-US" altLang="zh-CN" b="1" dirty="0" smtClean="0">
              <a:latin typeface="微软雅黑" panose="020B0503020204020204" pitchFamily="34" charset="-122"/>
              <a:ea typeface="微软雅黑" panose="020B0503020204020204" pitchFamily="34" charset="-122"/>
            </a:endParaRPr>
          </a:p>
          <a:p>
            <a:endParaRPr lang="en-US" altLang="zh-CN" b="1" dirty="0" smtClean="0">
              <a:latin typeface="微软雅黑" panose="020B0503020204020204" pitchFamily="34" charset="-122"/>
              <a:ea typeface="微软雅黑" panose="020B0503020204020204" pitchFamily="34" charset="-122"/>
            </a:endParaRPr>
          </a:p>
          <a:p>
            <a:endParaRPr lang="en-US" altLang="zh-CN" b="1" dirty="0" smtClean="0">
              <a:latin typeface="微软雅黑" panose="020B0503020204020204" pitchFamily="34" charset="-122"/>
              <a:ea typeface="微软雅黑" panose="020B0503020204020204" pitchFamily="34" charset="-122"/>
            </a:endParaRPr>
          </a:p>
          <a:p>
            <a:r>
              <a:rPr lang="en-US" altLang="zh-CN" dirty="0" smtClean="0"/>
              <a:t>http://123.57.12.14:82/html/download.html</a:t>
            </a:r>
            <a:br>
              <a:rPr lang="en-US" altLang="zh-CN" dirty="0" smtClean="0"/>
            </a:br>
            <a:endParaRPr lang="en-US" altLang="zh-CN" dirty="0" smtClean="0"/>
          </a:p>
          <a:p>
            <a:endParaRPr lang="zh-CN" altLang="en-US" b="1" dirty="0" smtClean="0">
              <a:latin typeface="微软雅黑" panose="020B0503020204020204" pitchFamily="34" charset="-122"/>
              <a:ea typeface="微软雅黑" panose="020B0503020204020204" pitchFamily="34" charset="-122"/>
            </a:endParaRPr>
          </a:p>
          <a:p>
            <a:endParaRPr lang="zh-CN" altLang="en-US" dirty="0" smtClean="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sp>
        <p:nvSpPr>
          <p:cNvPr id="43"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矩形 11"/>
          <p:cNvSpPr/>
          <p:nvPr/>
        </p:nvSpPr>
        <p:spPr>
          <a:xfrm>
            <a:off x="589887" y="1349049"/>
            <a:ext cx="5857916" cy="607695"/>
          </a:xfrm>
          <a:prstGeom prst="rect">
            <a:avLst/>
          </a:prstGeom>
        </p:spPr>
        <p:txBody>
          <a:bodyPr wrap="square">
            <a:spAutoFit/>
          </a:bodyPr>
          <a:lstStyle/>
          <a:p>
            <a:pPr>
              <a:lnSpc>
                <a:spcPct val="120000"/>
              </a:lnSpc>
            </a:pPr>
            <a:endPar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endPar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 name="文本框 1"/>
          <p:cNvSpPr txBox="1"/>
          <p:nvPr/>
        </p:nvSpPr>
        <p:spPr>
          <a:xfrm>
            <a:off x="5271770" y="1956435"/>
            <a:ext cx="2540000" cy="368300"/>
          </a:xfrm>
          <a:prstGeom prst="rect">
            <a:avLst/>
          </a:prstGeom>
          <a:noFill/>
        </p:spPr>
        <p:txBody>
          <a:bodyPr wrap="square" rtlCol="0" anchor="t">
            <a:spAutoFit/>
          </a:bodyPr>
          <a:lstStyle/>
          <a:p>
            <a:r>
              <a:rPr lang="zh-CN" altLang="en-US"/>
              <a:t> </a:t>
            </a:r>
          </a:p>
        </p:txBody>
      </p:sp>
      <p:pic>
        <p:nvPicPr>
          <p:cNvPr id="8" name="图片 7" descr="IMG_257"/>
          <p:cNvPicPr/>
          <p:nvPr/>
        </p:nvPicPr>
        <p:blipFill>
          <a:blip r:embed="rId5" cstate="print"/>
          <a:stretch>
            <a:fillRect/>
          </a:stretch>
        </p:blipFill>
        <p:spPr>
          <a:xfrm>
            <a:off x="5652120" y="1347614"/>
            <a:ext cx="2524125" cy="2524125"/>
          </a:xfrm>
          <a:prstGeom prst="rect">
            <a:avLst/>
          </a:prstGeom>
          <a:noFill/>
          <a:ln w="9525">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原创设计师QQ598969553      _7"/>
          <p:cNvSpPr txBox="1"/>
          <p:nvPr/>
        </p:nvSpPr>
        <p:spPr>
          <a:xfrm>
            <a:off x="1475656" y="3507854"/>
            <a:ext cx="5639771" cy="457013"/>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800" dirty="0">
                <a:solidFill>
                  <a:prstClr val="black">
                    <a:lumMod val="85000"/>
                    <a:lumOff val="15000"/>
                  </a:prstClr>
                </a:solidFill>
                <a:latin typeface="微软雅黑" panose="020B0503020204020204" pitchFamily="34" charset="-122"/>
                <a:ea typeface="微软雅黑" panose="020B0503020204020204" pitchFamily="34" charset="-122"/>
              </a:rPr>
              <a:t>谢谢</a:t>
            </a:r>
            <a:r>
              <a:rPr lang="zh-CN" altLang="en-US" sz="4800" dirty="0" smtClean="0">
                <a:solidFill>
                  <a:prstClr val="black">
                    <a:lumMod val="85000"/>
                    <a:lumOff val="15000"/>
                  </a:prstClr>
                </a:solidFill>
                <a:latin typeface="微软雅黑" panose="020B0503020204020204" pitchFamily="34" charset="-122"/>
                <a:ea typeface="微软雅黑" panose="020B0503020204020204" pitchFamily="34" charset="-122"/>
              </a:rPr>
              <a:t>大家</a:t>
            </a:r>
            <a:endParaRPr lang="en-US" altLang="zh-CN" sz="48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zh-CN" sz="4800" dirty="0" smtClean="0">
              <a:solidFill>
                <a:prstClr val="black">
                  <a:lumMod val="85000"/>
                  <a:lumOff val="15000"/>
                </a:prstClr>
              </a:solidFill>
              <a:latin typeface="微软雅黑" panose="020B0503020204020204" pitchFamily="34" charset="-122"/>
              <a:ea typeface="微软雅黑" panose="020B0503020204020204" pitchFamily="34" charset="-122"/>
            </a:endParaRPr>
          </a:p>
          <a:p>
            <a:pPr algn="ctr"/>
            <a:endParaRPr lang="en-US" altLang="ko-KR" sz="4800" dirty="0">
              <a:solidFill>
                <a:prstClr val="black">
                  <a:lumMod val="85000"/>
                  <a:lumOff val="15000"/>
                </a:prstClr>
              </a:solidFill>
              <a:latin typeface="微软雅黑" panose="020B0503020204020204" pitchFamily="34" charset="-122"/>
              <a:ea typeface="微软雅黑" panose="020B0503020204020204" pitchFamily="34" charset="-122"/>
            </a:endParaRPr>
          </a:p>
        </p:txBody>
      </p:sp>
      <p:sp>
        <p:nvSpPr>
          <p:cNvPr id="74" name="原创设计师QQ598969553      _8"/>
          <p:cNvSpPr txBox="1"/>
          <p:nvPr/>
        </p:nvSpPr>
        <p:spPr>
          <a:xfrm>
            <a:off x="2051720" y="1419622"/>
            <a:ext cx="4637443" cy="1008613"/>
          </a:xfrm>
          <a:prstGeom prst="rect">
            <a:avLst/>
          </a:prstGeom>
        </p:spPr>
        <p:txBody>
          <a:bodyPr lIns="0" tIns="0" rIns="0" bIns="0"/>
          <a:lstStyle>
            <a:lvl1pPr marL="0" indent="0" algn="l" defTabSz="914400" rtl="0" eaLnBrk="1" latinLnBrk="1" hangingPunct="1">
              <a:spcBef>
                <a:spcPct val="20000"/>
              </a:spcBef>
              <a:buFont typeface="Arial" panose="020B0604020202020204" pitchFamily="34" charset="0"/>
              <a:buNone/>
              <a:defRPr sz="2800" b="1" kern="1200" baseline="0">
                <a:solidFill>
                  <a:schemeClr val="bg1"/>
                </a:solidFill>
                <a:latin typeface="Tahoma" panose="020B0604030504040204" pitchFamily="34" charset="0"/>
                <a:ea typeface="+mn-ea"/>
                <a:cs typeface="Tahoma" panose="020B0604030504040204" pitchFamily="34" charset="0"/>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9600" dirty="0" smtClean="0">
                <a:solidFill>
                  <a:schemeClr val="accent1"/>
                </a:solidFill>
                <a:effectLst>
                  <a:outerShdw blurRad="63500" sx="102000" sy="102000" algn="ctr" rotWithShape="0">
                    <a:prstClr val="black">
                      <a:alpha val="40000"/>
                    </a:prstClr>
                  </a:outerShdw>
                </a:effectLst>
                <a:latin typeface="Agency FB" panose="020B0503020202020204" pitchFamily="34" charset="0"/>
                <a:ea typeface="微软雅黑" panose="020B0503020204020204" pitchFamily="34" charset="-122"/>
              </a:rPr>
              <a:t>End</a:t>
            </a:r>
            <a:endParaRPr lang="en-US" altLang="ko-KR" sz="9600" dirty="0">
              <a:solidFill>
                <a:schemeClr val="accent1"/>
              </a:solidFill>
              <a:effectLst>
                <a:outerShdw blurRad="63500" sx="102000" sy="102000" algn="ctr" rotWithShape="0">
                  <a:prstClr val="black">
                    <a:alpha val="40000"/>
                  </a:prstClr>
                </a:outerShdw>
              </a:effectLst>
              <a:latin typeface="Agency FB" panose="020B0503020202020204" pitchFamily="34" charset="0"/>
              <a:ea typeface="微软雅黑" panose="020B0503020204020204" pitchFamily="34" charset="-122"/>
            </a:endParaRPr>
          </a:p>
        </p:txBody>
      </p:sp>
      <p:pic>
        <p:nvPicPr>
          <p:cNvPr id="12"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6"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xmlns=""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000528"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系统简介</a:t>
            </a:r>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6"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文本框 1"/>
          <p:cNvSpPr txBox="1"/>
          <p:nvPr/>
        </p:nvSpPr>
        <p:spPr>
          <a:xfrm>
            <a:off x="922452" y="979319"/>
            <a:ext cx="7298690" cy="2584450"/>
          </a:xfrm>
          <a:prstGeom prst="rect">
            <a:avLst/>
          </a:prstGeom>
          <a:noFill/>
        </p:spPr>
        <p:txBody>
          <a:bodyPr wrap="square" rtlCol="0">
            <a:spAutoFit/>
          </a:bodyPr>
          <a:lstStyle/>
          <a:p>
            <a:pPr>
              <a:lnSpc>
                <a:spcPct val="150000"/>
              </a:lnSpc>
            </a:pPr>
            <a:r>
              <a:rPr lang="en-US" dirty="0" smtClean="0"/>
              <a:t>       </a:t>
            </a:r>
            <a:r>
              <a:rPr lang="en-US" dirty="0" smtClean="0">
                <a:sym typeface="+mn-ea"/>
              </a:rPr>
              <a:t>    </a:t>
            </a:r>
            <a:r>
              <a:rPr dirty="0" smtClean="0">
                <a:sym typeface="+mn-ea"/>
              </a:rPr>
              <a:t>农机购置补贴辅助管理系统 (</a:t>
            </a:r>
            <a:r>
              <a:rPr dirty="0" err="1" smtClean="0">
                <a:sym typeface="+mn-ea"/>
              </a:rPr>
              <a:t>简称</a:t>
            </a:r>
            <a:r>
              <a:rPr lang="zh-CN" dirty="0" err="1" smtClean="0">
                <a:sym typeface="+mn-ea"/>
              </a:rPr>
              <a:t>为</a:t>
            </a:r>
            <a:r>
              <a:rPr lang="zh-CN" altLang="en-US" dirty="0" smtClean="0">
                <a:sym typeface="+mn-ea"/>
              </a:rPr>
              <a:t>“补贴系统”</a:t>
            </a:r>
            <a:r>
              <a:rPr dirty="0" smtClean="0">
                <a:sym typeface="+mn-ea"/>
              </a:rPr>
              <a:t>)</a:t>
            </a:r>
            <a:r>
              <a:rPr dirty="0" err="1" smtClean="0">
                <a:sym typeface="+mn-ea"/>
              </a:rPr>
              <a:t>主要用于辅助农机部门对</a:t>
            </a:r>
            <a:r>
              <a:rPr lang="zh-CN" altLang="en-US" dirty="0" smtClean="0">
                <a:sym typeface="+mn-ea"/>
              </a:rPr>
              <a:t>农机购置申请享受补贴情况的一个详细记录。比如</a:t>
            </a:r>
            <a:r>
              <a:rPr dirty="0" err="1">
                <a:sym typeface="+mn-ea"/>
              </a:rPr>
              <a:t>申请者信息、购买机具信息、报废信息等</a:t>
            </a:r>
            <a:r>
              <a:rPr lang="zh-CN" dirty="0" err="1">
                <a:sym typeface="+mn-ea"/>
              </a:rPr>
              <a:t>以及其他</a:t>
            </a:r>
            <a:r>
              <a:rPr dirty="0" err="1">
                <a:sym typeface="+mn-ea"/>
              </a:rPr>
              <a:t>相关信息</a:t>
            </a:r>
            <a:r>
              <a:rPr lang="zh-CN" dirty="0" err="1">
                <a:sym typeface="+mn-ea"/>
              </a:rPr>
              <a:t>并且做到</a:t>
            </a:r>
            <a:r>
              <a:rPr dirty="0" err="1">
                <a:sym typeface="+mn-ea"/>
              </a:rPr>
              <a:t>面向全社会公开，让社会各界人士进行监督，系统用户</a:t>
            </a:r>
            <a:r>
              <a:rPr lang="zh-CN" dirty="0" err="1">
                <a:sym typeface="+mn-ea"/>
              </a:rPr>
              <a:t>还</a:t>
            </a:r>
            <a:r>
              <a:rPr dirty="0" err="1">
                <a:sym typeface="+mn-ea"/>
              </a:rPr>
              <a:t>可随时关注各级资金使用进度，购机者办理进度以及后期相关申请补贴信息的统计与汇总，</a:t>
            </a:r>
            <a:r>
              <a:rPr lang="zh-CN" dirty="0" err="1">
                <a:sym typeface="+mn-ea"/>
              </a:rPr>
              <a:t>真正</a:t>
            </a:r>
            <a:r>
              <a:rPr dirty="0" err="1">
                <a:sym typeface="+mn-ea"/>
              </a:rPr>
              <a:t>实现电子化办公，</a:t>
            </a:r>
            <a:r>
              <a:rPr dirty="0" err="1" smtClean="0">
                <a:sym typeface="+mn-ea"/>
              </a:rPr>
              <a:t>提高数据准确性与管理性</a:t>
            </a:r>
            <a:r>
              <a:rPr lang="zh-CN" dirty="0" err="1" smtClean="0">
                <a:sym typeface="+mn-ea"/>
              </a:rPr>
              <a:t>。</a:t>
            </a:r>
            <a:r>
              <a:rPr dirty="0"/>
              <a:t>            </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000528"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系统简介</a:t>
            </a:r>
            <a:endParaRPr lang="zh-CN" altLang="en-US" b="1" dirty="0">
              <a:latin typeface="微软雅黑" panose="020B0503020204020204" pitchFamily="34" charset="-122"/>
              <a:ea typeface="微软雅黑" panose="020B0503020204020204" pitchFamily="34" charset="-122"/>
            </a:endParaRPr>
          </a:p>
        </p:txBody>
      </p:sp>
      <p:pic>
        <p:nvPicPr>
          <p:cNvPr id="3" name="Picture 5"/>
          <p:cNvPicPr>
            <a:picLocks noChangeAspect="1" noChangeArrowheads="1"/>
          </p:cNvPicPr>
          <p:nvPr/>
        </p:nvPicPr>
        <p:blipFill>
          <a:blip r:embed="rId2" cstate="print"/>
          <a:srcRect/>
          <a:stretch>
            <a:fillRect/>
          </a:stretch>
        </p:blipFill>
        <p:spPr bwMode="auto">
          <a:xfrm>
            <a:off x="7429520" y="0"/>
            <a:ext cx="1685925" cy="657208"/>
          </a:xfrm>
          <a:prstGeom prst="rect">
            <a:avLst/>
          </a:prstGeom>
          <a:noFill/>
          <a:ln w="9525">
            <a:noFill/>
            <a:miter lim="800000"/>
            <a:headEnd/>
            <a:tailEnd/>
          </a:ln>
          <a:effectLst/>
        </p:spPr>
      </p:pic>
      <p:sp>
        <p:nvSpPr>
          <p:cNvPr id="6" name="原创设计师QQ598969553      _24">
            <a:hlinkClick r:id="rId3"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
        <p:nvSpPr>
          <p:cNvPr id="12" name="文本框 1"/>
          <p:cNvSpPr txBox="1"/>
          <p:nvPr/>
        </p:nvSpPr>
        <p:spPr>
          <a:xfrm>
            <a:off x="922452" y="995829"/>
            <a:ext cx="7298690" cy="1753235"/>
          </a:xfrm>
          <a:prstGeom prst="rect">
            <a:avLst/>
          </a:prstGeom>
          <a:noFill/>
        </p:spPr>
        <p:txBody>
          <a:bodyPr wrap="square" rtlCol="0">
            <a:spAutoFit/>
          </a:bodyPr>
          <a:lstStyle/>
          <a:p>
            <a:pPr>
              <a:lnSpc>
                <a:spcPct val="150000"/>
              </a:lnSpc>
            </a:pPr>
            <a:r>
              <a:rPr lang="en-US" dirty="0" smtClean="0"/>
              <a:t>         </a:t>
            </a:r>
            <a:r>
              <a:rPr lang="zh-CN" altLang="en-US" dirty="0" smtClean="0"/>
              <a:t>辽宁省</a:t>
            </a:r>
            <a:r>
              <a:rPr lang="zh-CN" altLang="en-US" dirty="0" smtClean="0">
                <a:sym typeface="+mn-ea"/>
              </a:rPr>
              <a:t>农机购置补贴辅助管理系统2018年升级为“去经销商先购后补跨年连续使用版本”，在该版本中可一套系统中连续三年的使用（</a:t>
            </a:r>
            <a:r>
              <a:rPr lang="en-US" altLang="zh-CN" dirty="0" smtClean="0">
                <a:sym typeface="+mn-ea"/>
              </a:rPr>
              <a:t>2018-2020</a:t>
            </a:r>
            <a:r>
              <a:rPr lang="zh-CN" altLang="en-US" dirty="0" smtClean="0">
                <a:sym typeface="+mn-ea"/>
              </a:rPr>
              <a:t>），相关数据存储在一套系统中，并可进行多年的数据查询与统计等。并且跨年版系统对于市县功能是没有什么改动的。</a:t>
            </a:r>
            <a:r>
              <a:rPr dirty="0"/>
              <a:t>            </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nvGrpSpPr>
          <p:cNvPr id="2"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02</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02</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400110"/>
          </a:xfrm>
          <a:prstGeom prst="rect">
            <a:avLst/>
          </a:prstGeom>
          <a:noFill/>
        </p:spPr>
        <p:txBody>
          <a:bodyPr wrap="square" rtlCol="0">
            <a:spAutoFit/>
          </a:bodyPr>
          <a:lstStyle/>
          <a:p>
            <a:pPr algn="ctr"/>
            <a:r>
              <a:rPr lang="zh-CN" altLang="en-US" sz="2000" b="1" dirty="0" smtClean="0">
                <a:latin typeface="微软雅黑" panose="020B0503020204020204" pitchFamily="34" charset="-122"/>
                <a:ea typeface="微软雅黑" panose="020B0503020204020204" pitchFamily="34" charset="-122"/>
              </a:rPr>
              <a:t>申请流程</a:t>
            </a:r>
            <a:endParaRPr lang="zh-CN" altLang="en-US" sz="2000" b="1" dirty="0">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429156"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申请流程</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先购后补</a:t>
            </a:r>
            <a:endParaRPr lang="zh-CN" altLang="en-US" dirty="0"/>
          </a:p>
        </p:txBody>
      </p:sp>
      <p:pic>
        <p:nvPicPr>
          <p:cNvPr id="3" name="Picture 5"/>
          <p:cNvPicPr>
            <a:picLocks noChangeAspect="1" noChangeArrowheads="1"/>
          </p:cNvPicPr>
          <p:nvPr/>
        </p:nvPicPr>
        <p:blipFill>
          <a:blip r:embed="rId9" cstate="print"/>
          <a:srcRect/>
          <a:stretch>
            <a:fillRect/>
          </a:stretch>
        </p:blipFill>
        <p:spPr bwMode="auto">
          <a:xfrm>
            <a:off x="7429520" y="0"/>
            <a:ext cx="1685925" cy="657208"/>
          </a:xfrm>
          <a:prstGeom prst="rect">
            <a:avLst/>
          </a:prstGeom>
          <a:noFill/>
          <a:ln w="9525">
            <a:noFill/>
            <a:miter lim="800000"/>
            <a:headEnd/>
            <a:tailEnd/>
          </a:ln>
          <a:effectLst/>
        </p:spPr>
      </p:pic>
      <p:sp>
        <p:nvSpPr>
          <p:cNvPr id="4" name="原创设计师QQ598969553      _2"/>
          <p:cNvSpPr/>
          <p:nvPr/>
        </p:nvSpPr>
        <p:spPr>
          <a:xfrm>
            <a:off x="1654" y="2916384"/>
            <a:ext cx="9140694" cy="3669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620" tIns="51810" rIns="103620" bIns="51810" rtlCol="0" anchor="ctr"/>
          <a:lstStyle/>
          <a:p>
            <a:pPr algn="ctr"/>
            <a:endParaRPr lang="zh-CN" altLang="en-US" sz="1350">
              <a:ea typeface="微软雅黑" panose="020B0503020204020204" pitchFamily="34" charset="-122"/>
            </a:endParaRPr>
          </a:p>
        </p:txBody>
      </p:sp>
      <p:sp>
        <p:nvSpPr>
          <p:cNvPr id="6" name="原创设计师QQ598969553      _3"/>
          <p:cNvSpPr/>
          <p:nvPr>
            <p:custDataLst>
              <p:tags r:id="rId1"/>
            </p:custDataLst>
          </p:nvPr>
        </p:nvSpPr>
        <p:spPr>
          <a:xfrm flipV="1">
            <a:off x="366079" y="2857502"/>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2" name="原创设计师QQ598969553      _5"/>
          <p:cNvGrpSpPr/>
          <p:nvPr/>
        </p:nvGrpSpPr>
        <p:grpSpPr>
          <a:xfrm>
            <a:off x="142844" y="938648"/>
            <a:ext cx="575107" cy="558900"/>
            <a:chOff x="4508674" y="2118116"/>
            <a:chExt cx="2204282" cy="2204282"/>
          </a:xfrm>
        </p:grpSpPr>
        <p:grpSp>
          <p:nvGrpSpPr>
            <p:cNvPr id="7" name="组合 57"/>
            <p:cNvGrpSpPr/>
            <p:nvPr/>
          </p:nvGrpSpPr>
          <p:grpSpPr>
            <a:xfrm>
              <a:off x="4508674" y="2118116"/>
              <a:ext cx="2204282" cy="2204282"/>
              <a:chOff x="1517331" y="1125257"/>
              <a:chExt cx="2204282" cy="2204282"/>
            </a:xfrm>
          </p:grpSpPr>
          <p:sp>
            <p:nvSpPr>
              <p:cNvPr id="10" name="椭圆 9"/>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1" name="椭圆 10"/>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9" name="TextBox 8"/>
            <p:cNvSpPr txBox="1"/>
            <p:nvPr/>
          </p:nvSpPr>
          <p:spPr>
            <a:xfrm>
              <a:off x="5149161" y="2642285"/>
              <a:ext cx="778829" cy="1092475"/>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1</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cxnSp>
        <p:nvCxnSpPr>
          <p:cNvPr id="12" name="原创设计师QQ598969553      _4"/>
          <p:cNvCxnSpPr/>
          <p:nvPr/>
        </p:nvCxnSpPr>
        <p:spPr>
          <a:xfrm rot="5400000" flipH="1" flipV="1">
            <a:off x="-208495" y="2208709"/>
            <a:ext cx="1274182" cy="1588"/>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13" name="原创设计师QQ598969553      _1"/>
          <p:cNvSpPr/>
          <p:nvPr/>
        </p:nvSpPr>
        <p:spPr bwMode="auto">
          <a:xfrm>
            <a:off x="500034" y="1506530"/>
            <a:ext cx="1500198" cy="1285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购机者实际自主购机后，携带相关申请补贴资料到当地农机部门进行补贴申请，由“县操作”用户进行相关申请信息录入，录入后状态为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“待打表”</a:t>
            </a:r>
            <a:r>
              <a:rPr lang="zh-CN" sz="900" b="1" dirty="0" smtClean="0">
                <a:latin typeface="微软雅黑" panose="020B0503020204020204" pitchFamily="34" charset="-122"/>
                <a:ea typeface="微软雅黑" panose="020B0503020204020204" pitchFamily="34" charset="-122"/>
                <a:cs typeface="Lato Light" charset="0"/>
                <a:sym typeface="Lato Light" charset="0"/>
              </a:rPr>
              <a:t>状态。</a:t>
            </a:r>
            <a:endParaRPr lang="zh-CN" sz="900" b="1" dirty="0">
              <a:latin typeface="微软雅黑" panose="020B0503020204020204" pitchFamily="34" charset="-122"/>
              <a:ea typeface="微软雅黑" panose="020B0503020204020204" pitchFamily="34" charset="-122"/>
              <a:cs typeface="Lato Light" charset="0"/>
              <a:sym typeface="Lato Light" charset="0"/>
            </a:endParaRPr>
          </a:p>
        </p:txBody>
      </p:sp>
      <p:sp>
        <p:nvSpPr>
          <p:cNvPr id="16" name="原创设计师QQ598969553      _3"/>
          <p:cNvSpPr/>
          <p:nvPr>
            <p:custDataLst>
              <p:tags r:id="rId2"/>
            </p:custDataLst>
          </p:nvPr>
        </p:nvSpPr>
        <p:spPr>
          <a:xfrm flipV="1">
            <a:off x="1714480" y="2857502"/>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8" name="原创设计师QQ598969553      _5"/>
          <p:cNvGrpSpPr/>
          <p:nvPr/>
        </p:nvGrpSpPr>
        <p:grpSpPr>
          <a:xfrm>
            <a:off x="1500166" y="4000510"/>
            <a:ext cx="575107" cy="558900"/>
            <a:chOff x="4508674" y="2118116"/>
            <a:chExt cx="2204282" cy="2204282"/>
          </a:xfrm>
        </p:grpSpPr>
        <p:grpSp>
          <p:nvGrpSpPr>
            <p:cNvPr id="14" name="组合 57"/>
            <p:cNvGrpSpPr/>
            <p:nvPr/>
          </p:nvGrpSpPr>
          <p:grpSpPr>
            <a:xfrm>
              <a:off x="4508674" y="2118116"/>
              <a:ext cx="2204282" cy="2204282"/>
              <a:chOff x="1517331" y="1125257"/>
              <a:chExt cx="2204282" cy="2204282"/>
            </a:xfrm>
          </p:grpSpPr>
          <p:sp>
            <p:nvSpPr>
              <p:cNvPr id="20" name="椭圆 19"/>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21" name="椭圆 20"/>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19" name="TextBox 18"/>
            <p:cNvSpPr txBox="1"/>
            <p:nvPr/>
          </p:nvSpPr>
          <p:spPr>
            <a:xfrm>
              <a:off x="5149161" y="2642285"/>
              <a:ext cx="778829" cy="1092474"/>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2</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cxnSp>
        <p:nvCxnSpPr>
          <p:cNvPr id="22" name="原创设计师QQ598969553      _4"/>
          <p:cNvCxnSpPr/>
          <p:nvPr/>
        </p:nvCxnSpPr>
        <p:spPr>
          <a:xfrm rot="5400000">
            <a:off x="1357416" y="3571758"/>
            <a:ext cx="857006" cy="2"/>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29" name="原创设计师QQ598969553      _1"/>
          <p:cNvSpPr/>
          <p:nvPr/>
        </p:nvSpPr>
        <p:spPr bwMode="auto">
          <a:xfrm>
            <a:off x="1857356" y="3071816"/>
            <a:ext cx="1428760" cy="9286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申请信息录入后，“县操作”用户进行生成</a:t>
            </a:r>
            <a:r>
              <a:rPr lang="en-US" altLang="zh-CN" sz="900" b="1" dirty="0" smtClean="0">
                <a:latin typeface="微软雅黑" panose="020B0503020204020204" pitchFamily="34" charset="-122"/>
                <a:ea typeface="微软雅黑" panose="020B0503020204020204" pitchFamily="34" charset="-122"/>
                <a:cs typeface="Lato Light" charset="0"/>
                <a:sym typeface="Lato Light" charset="0"/>
              </a:rPr>
              <a:t>《</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资金申请表</a:t>
            </a:r>
            <a:r>
              <a:rPr lang="en-US" altLang="zh-CN" sz="900" b="1" dirty="0" smtClean="0">
                <a:latin typeface="微软雅黑" panose="020B0503020204020204" pitchFamily="34" charset="-122"/>
                <a:ea typeface="微软雅黑" panose="020B0503020204020204" pitchFamily="34" charset="-122"/>
                <a:cs typeface="Lato Light" charset="0"/>
                <a:sym typeface="Lato Light" charset="0"/>
              </a:rPr>
              <a:t>》</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并可进行打印，生成资金申请表后为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“待审核”</a:t>
            </a:r>
            <a:r>
              <a:rPr lang="zh-CN" altLang="en-US" sz="900" b="1" dirty="0" smtClean="0">
                <a:solidFill>
                  <a:schemeClr val="tx1"/>
                </a:solidFill>
                <a:latin typeface="微软雅黑" panose="020B0503020204020204" pitchFamily="34" charset="-122"/>
                <a:ea typeface="微软雅黑" panose="020B0503020204020204" pitchFamily="34" charset="-122"/>
                <a:cs typeface="Lato Light" charset="0"/>
                <a:sym typeface="Lato Light" charset="0"/>
              </a:rPr>
              <a:t>状态</a:t>
            </a:r>
          </a:p>
        </p:txBody>
      </p:sp>
      <p:sp>
        <p:nvSpPr>
          <p:cNvPr id="30" name="原创设计师QQ598969553      _3"/>
          <p:cNvSpPr/>
          <p:nvPr>
            <p:custDataLst>
              <p:tags r:id="rId3"/>
            </p:custDataLst>
          </p:nvPr>
        </p:nvSpPr>
        <p:spPr>
          <a:xfrm flipV="1">
            <a:off x="3437913" y="2857502"/>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15" name="原创设计师QQ598969553      _5"/>
          <p:cNvGrpSpPr/>
          <p:nvPr/>
        </p:nvGrpSpPr>
        <p:grpSpPr>
          <a:xfrm>
            <a:off x="3282513" y="928676"/>
            <a:ext cx="575107" cy="558900"/>
            <a:chOff x="4508674" y="2118116"/>
            <a:chExt cx="2204282" cy="2204282"/>
          </a:xfrm>
        </p:grpSpPr>
        <p:grpSp>
          <p:nvGrpSpPr>
            <p:cNvPr id="17" name="组合 57"/>
            <p:cNvGrpSpPr/>
            <p:nvPr/>
          </p:nvGrpSpPr>
          <p:grpSpPr>
            <a:xfrm>
              <a:off x="4508674" y="2118116"/>
              <a:ext cx="2204282" cy="2204282"/>
              <a:chOff x="1517331" y="1125257"/>
              <a:chExt cx="2204282" cy="2204282"/>
            </a:xfrm>
          </p:grpSpPr>
          <p:sp>
            <p:nvSpPr>
              <p:cNvPr id="39" name="椭圆 38"/>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40" name="椭圆 39"/>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38" name="TextBox 37"/>
            <p:cNvSpPr txBox="1"/>
            <p:nvPr/>
          </p:nvSpPr>
          <p:spPr>
            <a:xfrm>
              <a:off x="5149161" y="2642285"/>
              <a:ext cx="778829" cy="1092475"/>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3</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cxnSp>
        <p:nvCxnSpPr>
          <p:cNvPr id="41" name="原创设计师QQ598969553      _4"/>
          <p:cNvCxnSpPr/>
          <p:nvPr/>
        </p:nvCxnSpPr>
        <p:spPr>
          <a:xfrm rot="5400000" flipH="1" flipV="1">
            <a:off x="2933982" y="2219617"/>
            <a:ext cx="1274182" cy="1588"/>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42" name="原创设计师QQ598969553      _1"/>
          <p:cNvSpPr/>
          <p:nvPr/>
        </p:nvSpPr>
        <p:spPr bwMode="auto">
          <a:xfrm>
            <a:off x="3714744" y="1571618"/>
            <a:ext cx="1214446" cy="11430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补贴申请相关信息审核无误后，“县操作”用户可对申请进行审核通过操作，通过后状态为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“公示”</a:t>
            </a:r>
            <a:r>
              <a:rPr lang="en-US" altLang="zh-CN" sz="900" b="1" dirty="0" smtClean="0">
                <a:latin typeface="微软雅黑" panose="020B0503020204020204" pitchFamily="34" charset="-122"/>
                <a:ea typeface="微软雅黑" panose="020B0503020204020204" pitchFamily="34" charset="-122"/>
                <a:cs typeface="Lato Light" charset="0"/>
                <a:sym typeface="Lato Light" charset="0"/>
              </a:rPr>
              <a:t> </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，需经过至少三十个自然日的公示。</a:t>
            </a:r>
            <a:endParaRPr lang="en-US" sz="900" b="1" dirty="0">
              <a:latin typeface="微软雅黑" panose="020B0503020204020204" pitchFamily="34" charset="-122"/>
              <a:ea typeface="微软雅黑" panose="020B0503020204020204" pitchFamily="34" charset="-122"/>
              <a:cs typeface="Lato Light" charset="0"/>
              <a:sym typeface="Lato Light" charset="0"/>
            </a:endParaRPr>
          </a:p>
        </p:txBody>
      </p:sp>
      <p:sp>
        <p:nvSpPr>
          <p:cNvPr id="43" name="原创设计师QQ598969553      _3"/>
          <p:cNvSpPr/>
          <p:nvPr>
            <p:custDataLst>
              <p:tags r:id="rId4"/>
            </p:custDataLst>
          </p:nvPr>
        </p:nvSpPr>
        <p:spPr>
          <a:xfrm flipV="1">
            <a:off x="7429520" y="2857502"/>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18" name="原创设计师QQ598969553      _5"/>
          <p:cNvGrpSpPr/>
          <p:nvPr/>
        </p:nvGrpSpPr>
        <p:grpSpPr>
          <a:xfrm>
            <a:off x="7244317" y="4000510"/>
            <a:ext cx="575107" cy="558900"/>
            <a:chOff x="4508674" y="2118116"/>
            <a:chExt cx="2204282" cy="2204282"/>
          </a:xfrm>
        </p:grpSpPr>
        <p:grpSp>
          <p:nvGrpSpPr>
            <p:cNvPr id="23" name="组合 57"/>
            <p:cNvGrpSpPr/>
            <p:nvPr/>
          </p:nvGrpSpPr>
          <p:grpSpPr>
            <a:xfrm>
              <a:off x="4508674" y="2118116"/>
              <a:ext cx="2204282" cy="2204282"/>
              <a:chOff x="1517331" y="1125257"/>
              <a:chExt cx="2204282" cy="2204282"/>
            </a:xfrm>
          </p:grpSpPr>
          <p:sp>
            <p:nvSpPr>
              <p:cNvPr id="47" name="椭圆 46"/>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48" name="椭圆 47"/>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46" name="TextBox 45"/>
            <p:cNvSpPr txBox="1"/>
            <p:nvPr/>
          </p:nvSpPr>
          <p:spPr>
            <a:xfrm>
              <a:off x="5149161" y="2642285"/>
              <a:ext cx="778829" cy="1092474"/>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6</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49" name="原创设计师QQ598969553      _1"/>
          <p:cNvSpPr/>
          <p:nvPr/>
        </p:nvSpPr>
        <p:spPr bwMode="auto">
          <a:xfrm>
            <a:off x="7605110" y="3143254"/>
            <a:ext cx="1324608" cy="9286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“县财政”对于提交的申请结算名单在系统中进行确认结算操作，状态为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“已结算”</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，至此一份申请补贴的流程完毕。</a:t>
            </a:r>
            <a:endParaRPr lang="en-US" sz="900" b="1" dirty="0">
              <a:latin typeface="微软雅黑" panose="020B0503020204020204" pitchFamily="34" charset="-122"/>
              <a:ea typeface="微软雅黑" panose="020B0503020204020204" pitchFamily="34" charset="-122"/>
              <a:cs typeface="Lato Light" charset="0"/>
              <a:sym typeface="Lato Light" charset="0"/>
            </a:endParaRPr>
          </a:p>
        </p:txBody>
      </p:sp>
      <p:cxnSp>
        <p:nvCxnSpPr>
          <p:cNvPr id="53" name="原创设计师QQ598969553      _4"/>
          <p:cNvCxnSpPr/>
          <p:nvPr/>
        </p:nvCxnSpPr>
        <p:spPr>
          <a:xfrm rot="5400000">
            <a:off x="7105168" y="3572006"/>
            <a:ext cx="857006" cy="2"/>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54" name="原创设计师QQ598969553      _3"/>
          <p:cNvSpPr/>
          <p:nvPr>
            <p:custDataLst>
              <p:tags r:id="rId5"/>
            </p:custDataLst>
          </p:nvPr>
        </p:nvSpPr>
        <p:spPr>
          <a:xfrm flipV="1">
            <a:off x="6354347" y="2786064"/>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24" name="原创设计师QQ598969553      _5"/>
          <p:cNvGrpSpPr/>
          <p:nvPr/>
        </p:nvGrpSpPr>
        <p:grpSpPr>
          <a:xfrm>
            <a:off x="6140033" y="857238"/>
            <a:ext cx="575107" cy="558900"/>
            <a:chOff x="4508674" y="2118116"/>
            <a:chExt cx="2204282" cy="2204282"/>
          </a:xfrm>
        </p:grpSpPr>
        <p:grpSp>
          <p:nvGrpSpPr>
            <p:cNvPr id="25" name="组合 57"/>
            <p:cNvGrpSpPr/>
            <p:nvPr/>
          </p:nvGrpSpPr>
          <p:grpSpPr>
            <a:xfrm>
              <a:off x="4508674" y="2118116"/>
              <a:ext cx="2204282" cy="2204282"/>
              <a:chOff x="1517331" y="1125257"/>
              <a:chExt cx="2204282" cy="2204282"/>
            </a:xfrm>
          </p:grpSpPr>
          <p:sp>
            <p:nvSpPr>
              <p:cNvPr id="58" name="椭圆 57"/>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59" name="椭圆 58"/>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57" name="TextBox 56"/>
            <p:cNvSpPr txBox="1"/>
            <p:nvPr/>
          </p:nvSpPr>
          <p:spPr>
            <a:xfrm>
              <a:off x="5149161" y="2642285"/>
              <a:ext cx="778829" cy="1092475"/>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5</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cxnSp>
        <p:nvCxnSpPr>
          <p:cNvPr id="60" name="原创设计师QQ598969553      _4"/>
          <p:cNvCxnSpPr/>
          <p:nvPr/>
        </p:nvCxnSpPr>
        <p:spPr>
          <a:xfrm rot="5400000" flipH="1" flipV="1">
            <a:off x="5788694" y="2148179"/>
            <a:ext cx="1274182" cy="1588"/>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61" name="原创设计师QQ598969553      _1"/>
          <p:cNvSpPr/>
          <p:nvPr/>
        </p:nvSpPr>
        <p:spPr bwMode="auto">
          <a:xfrm>
            <a:off x="6572264" y="1500180"/>
            <a:ext cx="1214446" cy="11430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“县操作”用户对可进行申请结算的相关申请进行打包并提交后，状态为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“待结算”</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，等待县财政确认结算。</a:t>
            </a:r>
            <a:endParaRPr lang="en-US" sz="900" b="1" dirty="0">
              <a:latin typeface="微软雅黑" panose="020B0503020204020204" pitchFamily="34" charset="-122"/>
              <a:ea typeface="微软雅黑" panose="020B0503020204020204" pitchFamily="34" charset="-122"/>
              <a:cs typeface="Lato Light" charset="0"/>
              <a:sym typeface="Lato Light" charset="0"/>
            </a:endParaRPr>
          </a:p>
        </p:txBody>
      </p:sp>
      <p:sp>
        <p:nvSpPr>
          <p:cNvPr id="62" name="原创设计师QQ598969553      _3"/>
          <p:cNvSpPr/>
          <p:nvPr>
            <p:custDataLst>
              <p:tags r:id="rId6"/>
            </p:custDataLst>
          </p:nvPr>
        </p:nvSpPr>
        <p:spPr>
          <a:xfrm flipV="1">
            <a:off x="4786314" y="2857502"/>
            <a:ext cx="205393" cy="214564"/>
          </a:xfrm>
          <a:prstGeom prst="ellipse">
            <a:avLst/>
          </a:prstGeom>
          <a:solidFill>
            <a:schemeClr val="bg1">
              <a:lumMod val="95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chemeClr val="bg1">
                  <a:lumMod val="50000"/>
                </a:schemeClr>
              </a:solidFill>
              <a:ea typeface="微软雅黑" panose="020B0503020204020204" pitchFamily="34" charset="-122"/>
            </a:endParaRPr>
          </a:p>
        </p:txBody>
      </p:sp>
      <p:grpSp>
        <p:nvGrpSpPr>
          <p:cNvPr id="26" name="原创设计师QQ598969553      _5"/>
          <p:cNvGrpSpPr/>
          <p:nvPr/>
        </p:nvGrpSpPr>
        <p:grpSpPr>
          <a:xfrm>
            <a:off x="4601111" y="4000510"/>
            <a:ext cx="575107" cy="558900"/>
            <a:chOff x="4508674" y="2118116"/>
            <a:chExt cx="2204282" cy="2204282"/>
          </a:xfrm>
        </p:grpSpPr>
        <p:grpSp>
          <p:nvGrpSpPr>
            <p:cNvPr id="27" name="组合 57"/>
            <p:cNvGrpSpPr/>
            <p:nvPr/>
          </p:nvGrpSpPr>
          <p:grpSpPr>
            <a:xfrm>
              <a:off x="4508674" y="2118116"/>
              <a:ext cx="2204282" cy="2204282"/>
              <a:chOff x="1517331" y="1125257"/>
              <a:chExt cx="2204282" cy="2204282"/>
            </a:xfrm>
          </p:grpSpPr>
          <p:sp>
            <p:nvSpPr>
              <p:cNvPr id="66" name="椭圆 65"/>
              <p:cNvSpPr/>
              <p:nvPr/>
            </p:nvSpPr>
            <p:spPr>
              <a:xfrm>
                <a:off x="1517331" y="1125257"/>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67" name="椭圆 66"/>
              <p:cNvSpPr/>
              <p:nvPr/>
            </p:nvSpPr>
            <p:spPr>
              <a:xfrm>
                <a:off x="1719372" y="1327298"/>
                <a:ext cx="1800200" cy="1800200"/>
              </a:xfrm>
              <a:prstGeom prst="ellipse">
                <a:avLst/>
              </a:prstGeom>
              <a:gradFill>
                <a:gsLst>
                  <a:gs pos="100000">
                    <a:srgbClr val="0090F2"/>
                  </a:gs>
                  <a:gs pos="0">
                    <a:schemeClr val="accent1"/>
                  </a:gs>
                </a:gsLst>
                <a:lin ang="5400000" scaled="1"/>
              </a:gradFill>
              <a:ln w="28575" cap="flat">
                <a:gradFill>
                  <a:gsLst>
                    <a:gs pos="0">
                      <a:srgbClr val="0090F2"/>
                    </a:gs>
                    <a:gs pos="100000">
                      <a:schemeClr val="accent1"/>
                    </a:gs>
                  </a:gsLst>
                  <a:lin ang="5400000" scaled="1"/>
                </a:gradFill>
                <a:prstDash val="solid"/>
                <a:miter lim="800000"/>
              </a:ln>
              <a:effectLst>
                <a:outerShdw blurRad="228600" dist="228600" dir="5400000" algn="t" rotWithShape="0">
                  <a:schemeClr val="tx1">
                    <a:lumMod val="85000"/>
                    <a:lumOff val="15000"/>
                    <a:alpha val="28000"/>
                  </a:schemeClr>
                </a:outerShdw>
              </a:effectLst>
            </p:spPr>
            <p:txBody>
              <a:bodyPr vert="horz" wrap="square" lIns="68564" tIns="34282" rIns="68564" bIns="34282" numCol="1" anchor="t" anchorCtr="0" compatLnSpc="1"/>
              <a:lstStyle/>
              <a:p>
                <a:endParaRPr lang="zh-CN" altLang="en-US" sz="1350">
                  <a:solidFill>
                    <a:prstClr val="black"/>
                  </a:solidFill>
                  <a:ea typeface="微软雅黑" panose="020B0503020204020204" pitchFamily="34" charset="-122"/>
                </a:endParaRPr>
              </a:p>
            </p:txBody>
          </p:sp>
        </p:grpSp>
        <p:sp>
          <p:nvSpPr>
            <p:cNvPr id="65" name="TextBox 64"/>
            <p:cNvSpPr txBox="1"/>
            <p:nvPr/>
          </p:nvSpPr>
          <p:spPr>
            <a:xfrm>
              <a:off x="5149161" y="2642285"/>
              <a:ext cx="778829" cy="1092474"/>
            </a:xfrm>
            <a:prstGeom prst="rect">
              <a:avLst/>
            </a:prstGeom>
            <a:noFill/>
          </p:spPr>
          <p:txBody>
            <a:bodyPr wrap="square" rtlCol="0">
              <a:spAutoFit/>
            </a:bodyPr>
            <a:lstStyle/>
            <a:p>
              <a:pPr algn="ctr"/>
              <a:r>
                <a:rPr lang="en-US" altLang="zh-CN" sz="1200" b="1" dirty="0" smtClean="0">
                  <a:solidFill>
                    <a:schemeClr val="bg1"/>
                  </a:solidFill>
                  <a:latin typeface="微软雅黑" panose="020B0503020204020204" pitchFamily="34" charset="-122"/>
                  <a:ea typeface="微软雅黑" panose="020B0503020204020204" pitchFamily="34" charset="-122"/>
                </a:rPr>
                <a:t>4</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68" name="原创设计师QQ598969553      _1"/>
          <p:cNvSpPr/>
          <p:nvPr/>
        </p:nvSpPr>
        <p:spPr bwMode="auto">
          <a:xfrm>
            <a:off x="4961904" y="3143254"/>
            <a:ext cx="1324608" cy="9286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公示期满后，状态为“</a:t>
            </a:r>
            <a:r>
              <a:rPr lang="zh-CN" altLang="en-US" sz="900" b="1" dirty="0" smtClean="0">
                <a:solidFill>
                  <a:srgbClr val="FF0000"/>
                </a:solidFill>
                <a:latin typeface="微软雅黑" panose="020B0503020204020204" pitchFamily="34" charset="-122"/>
                <a:ea typeface="微软雅黑" panose="020B0503020204020204" pitchFamily="34" charset="-122"/>
                <a:cs typeface="Lato Light" charset="0"/>
                <a:sym typeface="Lato Light" charset="0"/>
              </a:rPr>
              <a:t>待申请结算”</a:t>
            </a:r>
            <a:r>
              <a:rPr lang="zh-CN" altLang="en-US" sz="900" b="1" dirty="0" smtClean="0">
                <a:latin typeface="微软雅黑" panose="020B0503020204020204" pitchFamily="34" charset="-122"/>
                <a:ea typeface="微软雅黑" panose="020B0503020204020204" pitchFamily="34" charset="-122"/>
                <a:cs typeface="Lato Light" charset="0"/>
                <a:sym typeface="Lato Light" charset="0"/>
              </a:rPr>
              <a:t>，需等待县农机部门对相关申请向县财政部门提出申请结算操作。</a:t>
            </a:r>
            <a:endParaRPr lang="en-US" sz="900" b="1" dirty="0">
              <a:latin typeface="微软雅黑" panose="020B0503020204020204" pitchFamily="34" charset="-122"/>
              <a:ea typeface="微软雅黑" panose="020B0503020204020204" pitchFamily="34" charset="-122"/>
              <a:cs typeface="Lato Light" charset="0"/>
              <a:sym typeface="Lato Light" charset="0"/>
            </a:endParaRPr>
          </a:p>
        </p:txBody>
      </p:sp>
      <p:cxnSp>
        <p:nvCxnSpPr>
          <p:cNvPr id="69" name="原创设计师QQ598969553      _4"/>
          <p:cNvCxnSpPr/>
          <p:nvPr/>
        </p:nvCxnSpPr>
        <p:spPr>
          <a:xfrm rot="5400000">
            <a:off x="4461962" y="3572006"/>
            <a:ext cx="857006" cy="2"/>
          </a:xfrm>
          <a:prstGeom prst="line">
            <a:avLst/>
          </a:prstGeom>
          <a:ln w="28575">
            <a:solidFill>
              <a:schemeClr val="bg1">
                <a:lumMod val="5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14348" y="1071552"/>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申请录入</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56" name="TextBox 55"/>
          <p:cNvSpPr txBox="1"/>
          <p:nvPr/>
        </p:nvSpPr>
        <p:spPr>
          <a:xfrm>
            <a:off x="2071670" y="4214824"/>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打印表格</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63" name="TextBox 62"/>
          <p:cNvSpPr txBox="1"/>
          <p:nvPr/>
        </p:nvSpPr>
        <p:spPr>
          <a:xfrm>
            <a:off x="3857620" y="1071552"/>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进行审核</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64" name="TextBox 63"/>
          <p:cNvSpPr txBox="1"/>
          <p:nvPr/>
        </p:nvSpPr>
        <p:spPr>
          <a:xfrm>
            <a:off x="5143504" y="4143386"/>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等待公示</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70" name="TextBox 69"/>
          <p:cNvSpPr txBox="1"/>
          <p:nvPr/>
        </p:nvSpPr>
        <p:spPr>
          <a:xfrm>
            <a:off x="6715140" y="1000114"/>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申请结算</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71" name="TextBox 70"/>
          <p:cNvSpPr txBox="1"/>
          <p:nvPr/>
        </p:nvSpPr>
        <p:spPr>
          <a:xfrm>
            <a:off x="7786710" y="4214824"/>
            <a:ext cx="1071570" cy="276999"/>
          </a:xfrm>
          <a:prstGeom prst="rect">
            <a:avLst/>
          </a:prstGeom>
          <a:noFill/>
        </p:spPr>
        <p:txBody>
          <a:bodyPr wrap="square" rtlCol="0">
            <a:spAutoFit/>
          </a:bodyPr>
          <a:lstStyle/>
          <a:p>
            <a:r>
              <a:rPr lang="zh-CN" altLang="en-US" sz="1200" b="1" dirty="0" smtClean="0">
                <a:solidFill>
                  <a:schemeClr val="accent6">
                    <a:lumMod val="75000"/>
                  </a:schemeClr>
                </a:solidFill>
                <a:effectLst>
                  <a:outerShdw blurRad="38100" dist="38100" dir="2700000" algn="tl">
                    <a:srgbClr val="000000">
                      <a:alpha val="43137"/>
                    </a:srgbClr>
                  </a:outerShdw>
                </a:effectLst>
              </a:rPr>
              <a:t>确认结算</a:t>
            </a:r>
            <a:endParaRPr lang="zh-CN" altLang="en-US" sz="1200" b="1" dirty="0">
              <a:solidFill>
                <a:schemeClr val="accent6">
                  <a:lumMod val="75000"/>
                </a:schemeClr>
              </a:solidFill>
              <a:effectLst>
                <a:outerShdw blurRad="38100" dist="38100" dir="2700000" algn="tl">
                  <a:srgbClr val="000000">
                    <a:alpha val="43137"/>
                  </a:srgbClr>
                </a:outerShdw>
              </a:effectLst>
            </a:endParaRPr>
          </a:p>
        </p:txBody>
      </p:sp>
      <p:sp>
        <p:nvSpPr>
          <p:cNvPr id="72" name="原创设计师QQ598969553      _24">
            <a:hlinkClick r:id="rId10"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par>
                                <p:cTn id="8" presetID="24" presetClass="entr" presetSubtype="0"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 to="" calcmode="lin" valueType="num">
                                      <p:cBhvr>
                                        <p:cTn id="10" dur="1" fill="hold"/>
                                        <p:tgtEl>
                                          <p:spTgt spid="55"/>
                                        </p:tgtEl>
                                      </p:cBhvr>
                                    </p:anim>
                                  </p:childTnLst>
                                </p:cTn>
                              </p:par>
                              <p:par>
                                <p:cTn id="11" presetID="24"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 to="" calcmode="lin" valueType="num">
                                      <p:cBhvr>
                                        <p:cTn id="13" dur="1" fill="hold"/>
                                        <p:tgtEl>
                                          <p:spTgt spid="12"/>
                                        </p:tgtEl>
                                      </p:cBhvr>
                                    </p:anim>
                                  </p:childTnLst>
                                </p:cTn>
                              </p:par>
                              <p:par>
                                <p:cTn id="14" presetID="24"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to="" calcmode="lin" valueType="num">
                                      <p:cBhvr>
                                        <p:cTn id="16" dur="1" fill="hold"/>
                                        <p:tgtEl>
                                          <p:spTgt spid="6"/>
                                        </p:tgtEl>
                                      </p:cBhvr>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to="" calcmode="lin" valueType="num">
                                      <p:cBhvr>
                                        <p:cTn id="26" dur="1" fill="hold"/>
                                        <p:tgtEl>
                                          <p:spTgt spid="16"/>
                                        </p:tgtEl>
                                      </p:cBhvr>
                                    </p:anim>
                                  </p:childTnLst>
                                </p:cTn>
                              </p:par>
                              <p:par>
                                <p:cTn id="27" presetID="24"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 to="" calcmode="lin" valueType="num">
                                      <p:cBhvr>
                                        <p:cTn id="29" dur="1" fill="hold"/>
                                        <p:tgtEl>
                                          <p:spTgt spid="22"/>
                                        </p:tgtEl>
                                      </p:cBhvr>
                                    </p:anim>
                                  </p:childTnLst>
                                </p:cTn>
                              </p:par>
                              <p:par>
                                <p:cTn id="30" presetID="24" presetClass="entr" presetSubtype="0"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 to="" calcmode="lin" valueType="num">
                                      <p:cBhvr>
                                        <p:cTn id="32" dur="1" fill="hold"/>
                                        <p:tgtEl>
                                          <p:spTgt spid="8"/>
                                        </p:tgtEl>
                                      </p:cBhvr>
                                    </p:anim>
                                  </p:childTnLst>
                                </p:cTn>
                              </p:par>
                              <p:par>
                                <p:cTn id="33" presetID="24" presetClass="entr" presetSubtype="0"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anim to="" calcmode="lin" valueType="num">
                                      <p:cBhvr>
                                        <p:cTn id="35" dur="1" fill="hold"/>
                                        <p:tgtEl>
                                          <p:spTgt spid="56"/>
                                        </p:tgtEl>
                                      </p:cBhvr>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blinds(horizontal)">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24"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 to="" calcmode="lin" valueType="num">
                                      <p:cBhvr>
                                        <p:cTn id="45" dur="1" fill="hold"/>
                                        <p:tgtEl>
                                          <p:spTgt spid="15"/>
                                        </p:tgtEl>
                                      </p:cBhvr>
                                    </p:anim>
                                  </p:childTnLst>
                                </p:cTn>
                              </p:par>
                              <p:par>
                                <p:cTn id="46" presetID="24" presetClass="entr" presetSubtype="0" fill="hold" nodeType="withEffect">
                                  <p:stCondLst>
                                    <p:cond delay="0"/>
                                  </p:stCondLst>
                                  <p:childTnLst>
                                    <p:set>
                                      <p:cBhvr>
                                        <p:cTn id="47" dur="1" fill="hold">
                                          <p:stCondLst>
                                            <p:cond delay="0"/>
                                          </p:stCondLst>
                                        </p:cTn>
                                        <p:tgtEl>
                                          <p:spTgt spid="41"/>
                                        </p:tgtEl>
                                        <p:attrNameLst>
                                          <p:attrName>style.visibility</p:attrName>
                                        </p:attrNameLst>
                                      </p:cBhvr>
                                      <p:to>
                                        <p:strVal val="visible"/>
                                      </p:to>
                                    </p:set>
                                    <p:anim to="" calcmode="lin" valueType="num">
                                      <p:cBhvr>
                                        <p:cTn id="48" dur="1" fill="hold"/>
                                        <p:tgtEl>
                                          <p:spTgt spid="41"/>
                                        </p:tgtEl>
                                      </p:cBhvr>
                                    </p:anim>
                                  </p:childTnLst>
                                </p:cTn>
                              </p:par>
                              <p:par>
                                <p:cTn id="49" presetID="24"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 to="" calcmode="lin" valueType="num">
                                      <p:cBhvr>
                                        <p:cTn id="51" dur="1" fill="hold"/>
                                        <p:tgtEl>
                                          <p:spTgt spid="30"/>
                                        </p:tgtEl>
                                      </p:cBhvr>
                                    </p:anim>
                                  </p:childTnLst>
                                </p:cTn>
                              </p:par>
                              <p:par>
                                <p:cTn id="52" presetID="24" presetClass="entr" presetSubtype="0" fill="hold" grpId="0" nodeType="withEffect">
                                  <p:stCondLst>
                                    <p:cond delay="0"/>
                                  </p:stCondLst>
                                  <p:childTnLst>
                                    <p:set>
                                      <p:cBhvr>
                                        <p:cTn id="53" dur="1" fill="hold">
                                          <p:stCondLst>
                                            <p:cond delay="0"/>
                                          </p:stCondLst>
                                        </p:cTn>
                                        <p:tgtEl>
                                          <p:spTgt spid="63"/>
                                        </p:tgtEl>
                                        <p:attrNameLst>
                                          <p:attrName>style.visibility</p:attrName>
                                        </p:attrNameLst>
                                      </p:cBhvr>
                                      <p:to>
                                        <p:strVal val="visible"/>
                                      </p:to>
                                    </p:set>
                                    <p:anim to="" calcmode="lin" valueType="num">
                                      <p:cBhvr>
                                        <p:cTn id="54" dur="1" fill="hold"/>
                                        <p:tgtEl>
                                          <p:spTgt spid="63"/>
                                        </p:tgtEl>
                                      </p:cBhvr>
                                    </p:anim>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blinds(horizontal)">
                                      <p:cBhvr>
                                        <p:cTn id="59" dur="500"/>
                                        <p:tgtEl>
                                          <p:spTgt spid="42"/>
                                        </p:tgtEl>
                                      </p:cBhvr>
                                    </p:animEffect>
                                  </p:childTnLst>
                                </p:cTn>
                              </p:par>
                            </p:childTnLst>
                          </p:cTn>
                        </p:par>
                      </p:childTnLst>
                    </p:cTn>
                  </p:par>
                  <p:par>
                    <p:cTn id="60" fill="hold">
                      <p:stCondLst>
                        <p:cond delay="indefinite"/>
                      </p:stCondLst>
                      <p:childTnLst>
                        <p:par>
                          <p:cTn id="61" fill="hold">
                            <p:stCondLst>
                              <p:cond delay="0"/>
                            </p:stCondLst>
                            <p:childTnLst>
                              <p:par>
                                <p:cTn id="62" presetID="24" presetClass="entr" presetSubtype="0" fill="hold" nodeType="clickEffect">
                                  <p:stCondLst>
                                    <p:cond delay="0"/>
                                  </p:stCondLst>
                                  <p:childTnLst>
                                    <p:set>
                                      <p:cBhvr>
                                        <p:cTn id="63" dur="1" fill="hold">
                                          <p:stCondLst>
                                            <p:cond delay="0"/>
                                          </p:stCondLst>
                                        </p:cTn>
                                        <p:tgtEl>
                                          <p:spTgt spid="26"/>
                                        </p:tgtEl>
                                        <p:attrNameLst>
                                          <p:attrName>style.visibility</p:attrName>
                                        </p:attrNameLst>
                                      </p:cBhvr>
                                      <p:to>
                                        <p:strVal val="visible"/>
                                      </p:to>
                                    </p:set>
                                    <p:anim to="" calcmode="lin" valueType="num">
                                      <p:cBhvr>
                                        <p:cTn id="64" dur="1" fill="hold"/>
                                        <p:tgtEl>
                                          <p:spTgt spid="26"/>
                                        </p:tgtEl>
                                      </p:cBhvr>
                                    </p:anim>
                                  </p:childTnLst>
                                </p:cTn>
                              </p:par>
                              <p:par>
                                <p:cTn id="65" presetID="24" presetClass="entr" presetSubtype="0" fill="hold" nodeType="withEffect">
                                  <p:stCondLst>
                                    <p:cond delay="0"/>
                                  </p:stCondLst>
                                  <p:childTnLst>
                                    <p:set>
                                      <p:cBhvr>
                                        <p:cTn id="66" dur="1" fill="hold">
                                          <p:stCondLst>
                                            <p:cond delay="0"/>
                                          </p:stCondLst>
                                        </p:cTn>
                                        <p:tgtEl>
                                          <p:spTgt spid="69"/>
                                        </p:tgtEl>
                                        <p:attrNameLst>
                                          <p:attrName>style.visibility</p:attrName>
                                        </p:attrNameLst>
                                      </p:cBhvr>
                                      <p:to>
                                        <p:strVal val="visible"/>
                                      </p:to>
                                    </p:set>
                                    <p:anim to="" calcmode="lin" valueType="num">
                                      <p:cBhvr>
                                        <p:cTn id="67" dur="1" fill="hold"/>
                                        <p:tgtEl>
                                          <p:spTgt spid="69"/>
                                        </p:tgtEl>
                                      </p:cBhvr>
                                    </p:anim>
                                  </p:childTnLst>
                                </p:cTn>
                              </p:par>
                              <p:par>
                                <p:cTn id="68" presetID="24" presetClass="entr" presetSubtype="0" fill="hold" grpId="0" nodeType="withEffect">
                                  <p:stCondLst>
                                    <p:cond delay="0"/>
                                  </p:stCondLst>
                                  <p:childTnLst>
                                    <p:set>
                                      <p:cBhvr>
                                        <p:cTn id="69" dur="1" fill="hold">
                                          <p:stCondLst>
                                            <p:cond delay="0"/>
                                          </p:stCondLst>
                                        </p:cTn>
                                        <p:tgtEl>
                                          <p:spTgt spid="62"/>
                                        </p:tgtEl>
                                        <p:attrNameLst>
                                          <p:attrName>style.visibility</p:attrName>
                                        </p:attrNameLst>
                                      </p:cBhvr>
                                      <p:to>
                                        <p:strVal val="visible"/>
                                      </p:to>
                                    </p:set>
                                    <p:anim to="" calcmode="lin" valueType="num">
                                      <p:cBhvr>
                                        <p:cTn id="70" dur="1" fill="hold"/>
                                        <p:tgtEl>
                                          <p:spTgt spid="62"/>
                                        </p:tgtEl>
                                      </p:cBhvr>
                                    </p:anim>
                                  </p:childTnLst>
                                </p:cTn>
                              </p:par>
                              <p:par>
                                <p:cTn id="71" presetID="24"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anim to="" calcmode="lin" valueType="num">
                                      <p:cBhvr>
                                        <p:cTn id="73" dur="1" fill="hold"/>
                                        <p:tgtEl>
                                          <p:spTgt spid="64"/>
                                        </p:tgtEl>
                                      </p:cBhvr>
                                    </p:anim>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blinds(horizontal)">
                                      <p:cBhvr>
                                        <p:cTn id="78" dur="500"/>
                                        <p:tgtEl>
                                          <p:spTgt spid="68"/>
                                        </p:tgtEl>
                                      </p:cBhvr>
                                    </p:animEffect>
                                  </p:childTnLst>
                                </p:cTn>
                              </p:par>
                            </p:childTnLst>
                          </p:cTn>
                        </p:par>
                      </p:childTnLst>
                    </p:cTn>
                  </p:par>
                  <p:par>
                    <p:cTn id="79" fill="hold">
                      <p:stCondLst>
                        <p:cond delay="indefinite"/>
                      </p:stCondLst>
                      <p:childTnLst>
                        <p:par>
                          <p:cTn id="80" fill="hold">
                            <p:stCondLst>
                              <p:cond delay="0"/>
                            </p:stCondLst>
                            <p:childTnLst>
                              <p:par>
                                <p:cTn id="81" presetID="24" presetClass="entr" presetSubtype="0" fill="hold" nodeType="clickEffect">
                                  <p:stCondLst>
                                    <p:cond delay="0"/>
                                  </p:stCondLst>
                                  <p:childTnLst>
                                    <p:set>
                                      <p:cBhvr>
                                        <p:cTn id="82" dur="1" fill="hold">
                                          <p:stCondLst>
                                            <p:cond delay="0"/>
                                          </p:stCondLst>
                                        </p:cTn>
                                        <p:tgtEl>
                                          <p:spTgt spid="60"/>
                                        </p:tgtEl>
                                        <p:attrNameLst>
                                          <p:attrName>style.visibility</p:attrName>
                                        </p:attrNameLst>
                                      </p:cBhvr>
                                      <p:to>
                                        <p:strVal val="visible"/>
                                      </p:to>
                                    </p:set>
                                    <p:anim to="" calcmode="lin" valueType="num">
                                      <p:cBhvr>
                                        <p:cTn id="83" dur="1" fill="hold"/>
                                        <p:tgtEl>
                                          <p:spTgt spid="60"/>
                                        </p:tgtEl>
                                      </p:cBhvr>
                                    </p:anim>
                                  </p:childTnLst>
                                </p:cTn>
                              </p:par>
                              <p:par>
                                <p:cTn id="84" presetID="24" presetClass="entr" presetSubtype="0" fill="hold" grpId="0" nodeType="withEffect">
                                  <p:stCondLst>
                                    <p:cond delay="0"/>
                                  </p:stCondLst>
                                  <p:childTnLst>
                                    <p:set>
                                      <p:cBhvr>
                                        <p:cTn id="85" dur="1" fill="hold">
                                          <p:stCondLst>
                                            <p:cond delay="0"/>
                                          </p:stCondLst>
                                        </p:cTn>
                                        <p:tgtEl>
                                          <p:spTgt spid="54"/>
                                        </p:tgtEl>
                                        <p:attrNameLst>
                                          <p:attrName>style.visibility</p:attrName>
                                        </p:attrNameLst>
                                      </p:cBhvr>
                                      <p:to>
                                        <p:strVal val="visible"/>
                                      </p:to>
                                    </p:set>
                                    <p:anim to="" calcmode="lin" valueType="num">
                                      <p:cBhvr>
                                        <p:cTn id="86" dur="1" fill="hold"/>
                                        <p:tgtEl>
                                          <p:spTgt spid="54"/>
                                        </p:tgtEl>
                                      </p:cBhvr>
                                    </p:anim>
                                  </p:childTnLst>
                                </p:cTn>
                              </p:par>
                              <p:par>
                                <p:cTn id="87" presetID="24" presetClass="entr" presetSubtype="0" fill="hold" nodeType="withEffect">
                                  <p:stCondLst>
                                    <p:cond delay="0"/>
                                  </p:stCondLst>
                                  <p:childTnLst>
                                    <p:set>
                                      <p:cBhvr>
                                        <p:cTn id="88" dur="1" fill="hold">
                                          <p:stCondLst>
                                            <p:cond delay="0"/>
                                          </p:stCondLst>
                                        </p:cTn>
                                        <p:tgtEl>
                                          <p:spTgt spid="24"/>
                                        </p:tgtEl>
                                        <p:attrNameLst>
                                          <p:attrName>style.visibility</p:attrName>
                                        </p:attrNameLst>
                                      </p:cBhvr>
                                      <p:to>
                                        <p:strVal val="visible"/>
                                      </p:to>
                                    </p:set>
                                    <p:anim to="" calcmode="lin" valueType="num">
                                      <p:cBhvr>
                                        <p:cTn id="89" dur="1" fill="hold"/>
                                        <p:tgtEl>
                                          <p:spTgt spid="24"/>
                                        </p:tgtEl>
                                      </p:cBhvr>
                                    </p:anim>
                                  </p:childTnLst>
                                </p:cTn>
                              </p:par>
                              <p:par>
                                <p:cTn id="90" presetID="24" presetClass="entr" presetSubtype="0" fill="hold" grpId="0" nodeType="withEffect">
                                  <p:stCondLst>
                                    <p:cond delay="0"/>
                                  </p:stCondLst>
                                  <p:childTnLst>
                                    <p:set>
                                      <p:cBhvr>
                                        <p:cTn id="91" dur="1" fill="hold">
                                          <p:stCondLst>
                                            <p:cond delay="0"/>
                                          </p:stCondLst>
                                        </p:cTn>
                                        <p:tgtEl>
                                          <p:spTgt spid="70"/>
                                        </p:tgtEl>
                                        <p:attrNameLst>
                                          <p:attrName>style.visibility</p:attrName>
                                        </p:attrNameLst>
                                      </p:cBhvr>
                                      <p:to>
                                        <p:strVal val="visible"/>
                                      </p:to>
                                    </p:set>
                                    <p:anim to="" calcmode="lin" valueType="num">
                                      <p:cBhvr>
                                        <p:cTn id="92" dur="1" fill="hold"/>
                                        <p:tgtEl>
                                          <p:spTgt spid="70"/>
                                        </p:tgtEl>
                                      </p:cBhvr>
                                    </p:anim>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blinds(horizontal)">
                                      <p:cBhvr>
                                        <p:cTn id="97" dur="500"/>
                                        <p:tgtEl>
                                          <p:spTgt spid="61"/>
                                        </p:tgtEl>
                                      </p:cBhvr>
                                    </p:animEffect>
                                  </p:childTnLst>
                                </p:cTn>
                              </p:par>
                            </p:childTnLst>
                          </p:cTn>
                        </p:par>
                      </p:childTnLst>
                    </p:cTn>
                  </p:par>
                  <p:par>
                    <p:cTn id="98" fill="hold">
                      <p:stCondLst>
                        <p:cond delay="indefinite"/>
                      </p:stCondLst>
                      <p:childTnLst>
                        <p:par>
                          <p:cTn id="99" fill="hold">
                            <p:stCondLst>
                              <p:cond delay="0"/>
                            </p:stCondLst>
                            <p:childTnLst>
                              <p:par>
                                <p:cTn id="100" presetID="24" presetClass="entr" presetSubtype="0" fill="hold" nodeType="clickEffect">
                                  <p:stCondLst>
                                    <p:cond delay="0"/>
                                  </p:stCondLst>
                                  <p:childTnLst>
                                    <p:set>
                                      <p:cBhvr>
                                        <p:cTn id="101" dur="1" fill="hold">
                                          <p:stCondLst>
                                            <p:cond delay="0"/>
                                          </p:stCondLst>
                                        </p:cTn>
                                        <p:tgtEl>
                                          <p:spTgt spid="18"/>
                                        </p:tgtEl>
                                        <p:attrNameLst>
                                          <p:attrName>style.visibility</p:attrName>
                                        </p:attrNameLst>
                                      </p:cBhvr>
                                      <p:to>
                                        <p:strVal val="visible"/>
                                      </p:to>
                                    </p:set>
                                    <p:anim to="" calcmode="lin" valueType="num">
                                      <p:cBhvr>
                                        <p:cTn id="102" dur="1" fill="hold"/>
                                        <p:tgtEl>
                                          <p:spTgt spid="18"/>
                                        </p:tgtEl>
                                      </p:cBhvr>
                                    </p:anim>
                                  </p:childTnLst>
                                </p:cTn>
                              </p:par>
                              <p:par>
                                <p:cTn id="103" presetID="24" presetClass="entr" presetSubtype="0" fill="hold" nodeType="withEffect">
                                  <p:stCondLst>
                                    <p:cond delay="0"/>
                                  </p:stCondLst>
                                  <p:childTnLst>
                                    <p:set>
                                      <p:cBhvr>
                                        <p:cTn id="104" dur="1" fill="hold">
                                          <p:stCondLst>
                                            <p:cond delay="0"/>
                                          </p:stCondLst>
                                        </p:cTn>
                                        <p:tgtEl>
                                          <p:spTgt spid="53"/>
                                        </p:tgtEl>
                                        <p:attrNameLst>
                                          <p:attrName>style.visibility</p:attrName>
                                        </p:attrNameLst>
                                      </p:cBhvr>
                                      <p:to>
                                        <p:strVal val="visible"/>
                                      </p:to>
                                    </p:set>
                                    <p:anim to="" calcmode="lin" valueType="num">
                                      <p:cBhvr>
                                        <p:cTn id="105" dur="1" fill="hold"/>
                                        <p:tgtEl>
                                          <p:spTgt spid="53"/>
                                        </p:tgtEl>
                                      </p:cBhvr>
                                    </p:anim>
                                  </p:childTnLst>
                                </p:cTn>
                              </p:par>
                              <p:par>
                                <p:cTn id="106" presetID="24" presetClass="entr" presetSubtype="0" fill="hold" grpId="0" nodeType="withEffect">
                                  <p:stCondLst>
                                    <p:cond delay="0"/>
                                  </p:stCondLst>
                                  <p:childTnLst>
                                    <p:set>
                                      <p:cBhvr>
                                        <p:cTn id="107" dur="1" fill="hold">
                                          <p:stCondLst>
                                            <p:cond delay="0"/>
                                          </p:stCondLst>
                                        </p:cTn>
                                        <p:tgtEl>
                                          <p:spTgt spid="43"/>
                                        </p:tgtEl>
                                        <p:attrNameLst>
                                          <p:attrName>style.visibility</p:attrName>
                                        </p:attrNameLst>
                                      </p:cBhvr>
                                      <p:to>
                                        <p:strVal val="visible"/>
                                      </p:to>
                                    </p:set>
                                    <p:anim to="" calcmode="lin" valueType="num">
                                      <p:cBhvr>
                                        <p:cTn id="108" dur="1" fill="hold"/>
                                        <p:tgtEl>
                                          <p:spTgt spid="43"/>
                                        </p:tgtEl>
                                      </p:cBhvr>
                                    </p:anim>
                                  </p:childTnLst>
                                </p:cTn>
                              </p:par>
                              <p:par>
                                <p:cTn id="109" presetID="24" presetClass="entr" presetSubtype="0" fill="hold" grpId="0" nodeType="withEffect">
                                  <p:stCondLst>
                                    <p:cond delay="0"/>
                                  </p:stCondLst>
                                  <p:childTnLst>
                                    <p:set>
                                      <p:cBhvr>
                                        <p:cTn id="110" dur="1" fill="hold">
                                          <p:stCondLst>
                                            <p:cond delay="0"/>
                                          </p:stCondLst>
                                        </p:cTn>
                                        <p:tgtEl>
                                          <p:spTgt spid="71"/>
                                        </p:tgtEl>
                                        <p:attrNameLst>
                                          <p:attrName>style.visibility</p:attrName>
                                        </p:attrNameLst>
                                      </p:cBhvr>
                                      <p:to>
                                        <p:strVal val="visible"/>
                                      </p:to>
                                    </p:set>
                                    <p:anim to="" calcmode="lin" valueType="num">
                                      <p:cBhvr>
                                        <p:cTn id="111" dur="1" fill="hold"/>
                                        <p:tgtEl>
                                          <p:spTgt spid="71"/>
                                        </p:tgtEl>
                                      </p:cBhvr>
                                    </p:anim>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blinds(horizontal)">
                                      <p:cBhvr>
                                        <p:cTn id="11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29" grpId="0"/>
      <p:bldP spid="30" grpId="0" animBg="1"/>
      <p:bldP spid="42" grpId="0"/>
      <p:bldP spid="43" grpId="0" animBg="1"/>
      <p:bldP spid="49" grpId="0"/>
      <p:bldP spid="54" grpId="0" animBg="1"/>
      <p:bldP spid="61" grpId="0"/>
      <p:bldP spid="62" grpId="0" animBg="1"/>
      <p:bldP spid="68" grpId="0"/>
      <p:bldP spid="56" grpId="0"/>
      <p:bldP spid="63" grpId="0"/>
      <p:bldP spid="64" grpId="0"/>
      <p:bldP spid="70" grpId="0"/>
      <p:bldP spid="7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214297"/>
            <a:ext cx="4000528" cy="369332"/>
          </a:xfrm>
          <a:prstGeom prst="rect">
            <a:avLst/>
          </a:prstGeom>
          <a:noFill/>
        </p:spPr>
        <p:txBody>
          <a:bodyPr wrap="square" rtlCol="0">
            <a:spAutoFit/>
          </a:bodyPr>
          <a:lstStyle/>
          <a:p>
            <a:r>
              <a:rPr lang="zh-CN" altLang="en-US" b="1" dirty="0" smtClean="0">
                <a:latin typeface="微软雅黑" panose="020B0503020204020204" pitchFamily="34" charset="-122"/>
                <a:ea typeface="微软雅黑" panose="020B0503020204020204" pitchFamily="34" charset="-122"/>
              </a:rPr>
              <a:t>申请流程</a:t>
            </a:r>
            <a:r>
              <a:rPr lang="en-US" altLang="zh-CN" b="1" dirty="0" smtClean="0">
                <a:latin typeface="微软雅黑" panose="020B0503020204020204" pitchFamily="34" charset="-122"/>
                <a:ea typeface="微软雅黑" panose="020B0503020204020204" pitchFamily="34" charset="-122"/>
              </a:rPr>
              <a:t>-</a:t>
            </a:r>
            <a:r>
              <a:rPr lang="zh-CN" altLang="en-US" b="1" dirty="0" smtClean="0">
                <a:latin typeface="微软雅黑" panose="020B0503020204020204" pitchFamily="34" charset="-122"/>
                <a:ea typeface="微软雅黑" panose="020B0503020204020204" pitchFamily="34" charset="-122"/>
              </a:rPr>
              <a:t>退回权限</a:t>
            </a:r>
            <a:endParaRPr lang="zh-CN" altLang="en-US" dirty="0"/>
          </a:p>
        </p:txBody>
      </p:sp>
      <p:pic>
        <p:nvPicPr>
          <p:cNvPr id="3" name="Picture 5"/>
          <p:cNvPicPr>
            <a:picLocks noChangeAspect="1" noChangeArrowheads="1"/>
          </p:cNvPicPr>
          <p:nvPr/>
        </p:nvPicPr>
        <p:blipFill>
          <a:blip r:embed="rId3" cstate="print"/>
          <a:srcRect/>
          <a:stretch>
            <a:fillRect/>
          </a:stretch>
        </p:blipFill>
        <p:spPr bwMode="auto">
          <a:xfrm>
            <a:off x="7429520" y="0"/>
            <a:ext cx="1685925" cy="657208"/>
          </a:xfrm>
          <a:prstGeom prst="rect">
            <a:avLst/>
          </a:prstGeom>
          <a:noFill/>
          <a:ln w="9525">
            <a:noFill/>
            <a:miter lim="800000"/>
            <a:headEnd/>
            <a:tailEnd/>
          </a:ln>
          <a:effectLst/>
        </p:spPr>
      </p:pic>
      <p:graphicFrame>
        <p:nvGraphicFramePr>
          <p:cNvPr id="23" name="表格 22"/>
          <p:cNvGraphicFramePr>
            <a:graphicFrameLocks noGrp="1"/>
          </p:cNvGraphicFramePr>
          <p:nvPr/>
        </p:nvGraphicFramePr>
        <p:xfrm>
          <a:off x="1000101" y="832498"/>
          <a:ext cx="6786609" cy="3596640"/>
        </p:xfrm>
        <a:graphic>
          <a:graphicData uri="http://schemas.openxmlformats.org/drawingml/2006/table">
            <a:tbl>
              <a:tblPr firstRow="1" bandRow="1">
                <a:tableStyleId>{17292A2E-F333-43FB-9621-5CBBE7FDCDCB}</a:tableStyleId>
              </a:tblPr>
              <a:tblGrid>
                <a:gridCol w="2262203"/>
                <a:gridCol w="2262203"/>
                <a:gridCol w="2262203"/>
              </a:tblGrid>
              <a:tr h="256367">
                <a:tc>
                  <a:txBody>
                    <a:bodyPr/>
                    <a:lstStyle/>
                    <a:p>
                      <a:pPr algn="ctr"/>
                      <a:r>
                        <a:rPr lang="zh-CN" altLang="en-US" sz="1400" dirty="0" smtClean="0"/>
                        <a:t>申请状态</a:t>
                      </a:r>
                      <a:endParaRPr lang="zh-CN" altLang="en-US" sz="1400" dirty="0"/>
                    </a:p>
                  </a:txBody>
                  <a:tcPr/>
                </a:tc>
                <a:tc>
                  <a:txBody>
                    <a:bodyPr/>
                    <a:lstStyle/>
                    <a:p>
                      <a:pPr algn="ctr"/>
                      <a:r>
                        <a:rPr lang="zh-CN" altLang="en-US" sz="1400" dirty="0" smtClean="0"/>
                        <a:t>退回状态</a:t>
                      </a:r>
                      <a:endParaRPr lang="zh-CN" altLang="en-US" sz="1400" dirty="0"/>
                    </a:p>
                  </a:txBody>
                  <a:tcPr/>
                </a:tc>
                <a:tc>
                  <a:txBody>
                    <a:bodyPr/>
                    <a:lstStyle/>
                    <a:p>
                      <a:pPr algn="ctr"/>
                      <a:r>
                        <a:rPr lang="zh-CN" altLang="en-US" sz="1400" dirty="0" smtClean="0"/>
                        <a:t>操作用户</a:t>
                      </a:r>
                      <a:endParaRPr lang="zh-CN" altLang="en-US" sz="1400" dirty="0"/>
                    </a:p>
                  </a:txBody>
                  <a:tcPr/>
                </a:tc>
              </a:tr>
              <a:tr h="274320">
                <a:tc>
                  <a:txBody>
                    <a:bodyPr/>
                    <a:lstStyle/>
                    <a:p>
                      <a:pPr algn="ctr"/>
                      <a:r>
                        <a:rPr lang="zh-CN" altLang="en-US" sz="1200" b="1" dirty="0" smtClean="0"/>
                        <a:t>待打表</a:t>
                      </a:r>
                      <a:endParaRPr lang="zh-CN" altLang="en-US" sz="1200" b="1" dirty="0"/>
                    </a:p>
                  </a:txBody>
                  <a:tcPr/>
                </a:tc>
                <a:tc>
                  <a:txBody>
                    <a:bodyPr/>
                    <a:lstStyle/>
                    <a:p>
                      <a:pPr algn="ctr"/>
                      <a:r>
                        <a:rPr lang="zh-CN" altLang="en-US" sz="1200" dirty="0" smtClean="0"/>
                        <a:t>作废</a:t>
                      </a:r>
                      <a:endParaRPr lang="zh-CN" altLang="en-US" sz="1200" dirty="0"/>
                    </a:p>
                  </a:txBody>
                  <a:tcPr/>
                </a:tc>
                <a:tc>
                  <a:txBody>
                    <a:bodyPr/>
                    <a:lstStyle/>
                    <a:p>
                      <a:pPr algn="ctr"/>
                      <a:r>
                        <a:rPr lang="zh-CN" altLang="en-US" sz="1200" dirty="0" smtClean="0"/>
                        <a:t>县、乡镇操作用户</a:t>
                      </a:r>
                      <a:endParaRPr lang="zh-CN" altLang="en-US" sz="1200" dirty="0"/>
                    </a:p>
                  </a:txBody>
                  <a:tcPr/>
                </a:tc>
              </a:tr>
              <a:tr h="274320">
                <a:tc rowSpan="3">
                  <a:txBody>
                    <a:bodyPr/>
                    <a:lstStyle/>
                    <a:p>
                      <a:pPr algn="ctr"/>
                      <a:endParaRPr lang="en-US" altLang="zh-CN" sz="1200" b="1" dirty="0" smtClean="0"/>
                    </a:p>
                    <a:p>
                      <a:pPr algn="ctr"/>
                      <a:r>
                        <a:rPr lang="zh-CN" altLang="en-US" sz="1200" b="1" dirty="0" smtClean="0"/>
                        <a:t>待审核</a:t>
                      </a:r>
                      <a:endParaRPr lang="zh-CN" altLang="en-US" sz="1200" b="1" dirty="0"/>
                    </a:p>
                  </a:txBody>
                  <a:tcPr/>
                </a:tc>
                <a:tc>
                  <a:txBody>
                    <a:bodyPr/>
                    <a:lstStyle/>
                    <a:p>
                      <a:pPr algn="ctr"/>
                      <a:r>
                        <a:rPr lang="zh-CN" altLang="en-US" sz="1200" dirty="0" smtClean="0"/>
                        <a:t>冻结</a:t>
                      </a:r>
                      <a:endParaRPr lang="zh-CN" altLang="en-US" sz="1200" dirty="0"/>
                    </a:p>
                  </a:txBody>
                  <a:tcPr/>
                </a:tc>
                <a:tc>
                  <a:txBody>
                    <a:bodyPr/>
                    <a:lstStyle/>
                    <a:p>
                      <a:pPr algn="ctr"/>
                      <a:r>
                        <a:rPr lang="zh-CN" altLang="en-US" sz="1200" dirty="0" smtClean="0"/>
                        <a:t>县操作用户</a:t>
                      </a:r>
                      <a:endParaRPr lang="zh-CN" altLang="en-US" sz="1200" dirty="0"/>
                    </a:p>
                  </a:txBody>
                  <a:tcPr/>
                </a:tc>
              </a:tr>
              <a:tr h="274320">
                <a:tc vMerge="1">
                  <a:txBody>
                    <a:bodyPr/>
                    <a:lstStyle/>
                    <a:p>
                      <a:endParaRPr lang="zh-CN"/>
                    </a:p>
                  </a:txBody>
                  <a:tcPr/>
                </a:tc>
                <a:tc>
                  <a:txBody>
                    <a:bodyPr/>
                    <a:lstStyle/>
                    <a:p>
                      <a:pPr algn="ctr"/>
                      <a:r>
                        <a:rPr lang="zh-CN" altLang="en-US" sz="1200" dirty="0" smtClean="0"/>
                        <a:t>待打表</a:t>
                      </a:r>
                      <a:endParaRPr lang="zh-CN" altLang="en-US" sz="1200" dirty="0"/>
                    </a:p>
                  </a:txBody>
                  <a:tcPr/>
                </a:tc>
                <a:tc>
                  <a:txBody>
                    <a:bodyPr/>
                    <a:lstStyle/>
                    <a:p>
                      <a:pPr algn="ctr"/>
                      <a:r>
                        <a:rPr lang="zh-CN" altLang="en-US" sz="1200" dirty="0" smtClean="0"/>
                        <a:t>县、乡镇操作用户</a:t>
                      </a:r>
                      <a:endParaRPr lang="zh-CN" altLang="en-US" sz="1200" dirty="0"/>
                    </a:p>
                  </a:txBody>
                  <a:tcPr/>
                </a:tc>
              </a:tr>
              <a:tr h="230731">
                <a:tc vMerge="1">
                  <a:txBody>
                    <a:bodyPr/>
                    <a:lstStyle/>
                    <a:p>
                      <a:endParaRPr lang="zh-CN"/>
                    </a:p>
                  </a:txBody>
                  <a:tcPr/>
                </a:tc>
                <a:tc>
                  <a:txBody>
                    <a:bodyPr/>
                    <a:lstStyle/>
                    <a:p>
                      <a:pPr algn="ctr"/>
                      <a:r>
                        <a:rPr lang="zh-CN" altLang="en-US" sz="1200" dirty="0" smtClean="0"/>
                        <a:t>作废</a:t>
                      </a:r>
                      <a:endParaRPr lang="zh-CN" altLang="en-US" sz="1200" dirty="0"/>
                    </a:p>
                  </a:txBody>
                  <a:tcPr/>
                </a:tc>
                <a:tc>
                  <a:txBody>
                    <a:bodyPr/>
                    <a:lstStyle/>
                    <a:p>
                      <a:pPr algn="ctr"/>
                      <a:r>
                        <a:rPr lang="zh-CN" altLang="en-US" sz="1200" dirty="0" smtClean="0"/>
                        <a:t>县、乡镇操作用户</a:t>
                      </a:r>
                      <a:endParaRPr lang="zh-CN" altLang="en-US" sz="1200" dirty="0"/>
                    </a:p>
                  </a:txBody>
                  <a:tcPr/>
                </a:tc>
              </a:tr>
              <a:tr h="230731">
                <a:tc>
                  <a:txBody>
                    <a:bodyPr/>
                    <a:lstStyle/>
                    <a:p>
                      <a:pPr algn="ctr"/>
                      <a:r>
                        <a:rPr lang="zh-CN" altLang="en-US" sz="1200" b="1" dirty="0" smtClean="0"/>
                        <a:t>公示</a:t>
                      </a:r>
                      <a:endParaRPr lang="zh-CN" altLang="en-US" sz="1200" b="1" dirty="0"/>
                    </a:p>
                  </a:txBody>
                  <a:tcPr/>
                </a:tc>
                <a:tc>
                  <a:txBody>
                    <a:bodyPr/>
                    <a:lstStyle/>
                    <a:p>
                      <a:pPr algn="ctr"/>
                      <a:r>
                        <a:rPr lang="zh-CN" altLang="en-US" sz="1200" dirty="0" smtClean="0"/>
                        <a:t>待审核</a:t>
                      </a:r>
                      <a:endParaRPr lang="zh-CN" altLang="en-US" sz="1200" dirty="0"/>
                    </a:p>
                  </a:txBody>
                  <a:tcPr/>
                </a:tc>
                <a:tc>
                  <a:txBody>
                    <a:bodyPr/>
                    <a:lstStyle/>
                    <a:p>
                      <a:pPr algn="ctr"/>
                      <a:r>
                        <a:rPr lang="zh-CN" altLang="en-US" sz="1200" dirty="0" smtClean="0"/>
                        <a:t>县操作</a:t>
                      </a:r>
                      <a:endParaRPr lang="zh-CN" altLang="en-US" sz="1200" dirty="0"/>
                    </a:p>
                  </a:txBody>
                  <a:tcPr/>
                </a:tc>
              </a:tr>
              <a:tr h="230731">
                <a:tc rowSpan="4">
                  <a:txBody>
                    <a:bodyPr/>
                    <a:lstStyle/>
                    <a:p>
                      <a:pPr algn="ctr"/>
                      <a:endParaRPr lang="en-US" altLang="zh-CN" sz="1200" b="1" dirty="0" smtClean="0"/>
                    </a:p>
                    <a:p>
                      <a:pPr algn="ctr"/>
                      <a:endParaRPr lang="en-US" altLang="zh-CN" sz="1200" b="1" dirty="0" smtClean="0"/>
                    </a:p>
                    <a:p>
                      <a:pPr algn="ctr"/>
                      <a:r>
                        <a:rPr lang="zh-CN" altLang="en-US" sz="1200" b="1" dirty="0" smtClean="0"/>
                        <a:t>待申请结算</a:t>
                      </a:r>
                      <a:endParaRPr lang="zh-CN" altLang="en-US" sz="1200" b="1" dirty="0"/>
                    </a:p>
                  </a:txBody>
                  <a:tcPr/>
                </a:tc>
                <a:tc>
                  <a:txBody>
                    <a:bodyPr/>
                    <a:lstStyle/>
                    <a:p>
                      <a:pPr algn="ctr"/>
                      <a:r>
                        <a:rPr lang="zh-CN" altLang="en-US" sz="1200" dirty="0" smtClean="0"/>
                        <a:t>冻结</a:t>
                      </a:r>
                      <a:endParaRPr lang="zh-CN" altLang="en-US" sz="1200" dirty="0"/>
                    </a:p>
                  </a:txBody>
                  <a:tcPr/>
                </a:tc>
                <a:tc>
                  <a:txBody>
                    <a:bodyPr/>
                    <a:lstStyle/>
                    <a:p>
                      <a:pPr marL="0" marR="0" indent="0" algn="ctr" defTabSz="914400" rtl="0" eaLnBrk="1" latinLnBrk="0" hangingPunct="1">
                        <a:spcBef>
                          <a:spcPts val="0"/>
                        </a:spcBef>
                        <a:spcAft>
                          <a:spcPts val="0"/>
                        </a:spcAft>
                        <a:buClrTx/>
                        <a:buSzTx/>
                        <a:buFontTx/>
                        <a:buNone/>
                        <a:defRPr/>
                      </a:pPr>
                      <a:r>
                        <a:rPr lang="zh-CN" altLang="en-US" sz="1200" dirty="0" smtClean="0"/>
                        <a:t>县操作用户</a:t>
                      </a:r>
                    </a:p>
                  </a:txBody>
                  <a:tcPr/>
                </a:tc>
              </a:tr>
              <a:tr h="274320">
                <a:tc vMerge="1">
                  <a:txBody>
                    <a:bodyPr/>
                    <a:lstStyle/>
                    <a:p>
                      <a:endParaRPr lang="zh-CN"/>
                    </a:p>
                  </a:txBody>
                  <a:tcPr/>
                </a:tc>
                <a:tc>
                  <a:txBody>
                    <a:bodyPr/>
                    <a:lstStyle/>
                    <a:p>
                      <a:pPr algn="ctr"/>
                      <a:r>
                        <a:rPr lang="zh-CN" altLang="en-US" sz="1200" dirty="0" smtClean="0"/>
                        <a:t>待审核</a:t>
                      </a:r>
                      <a:endParaRPr lang="zh-CN" altLang="en-US" sz="1200" dirty="0"/>
                    </a:p>
                  </a:txBody>
                  <a:tcPr/>
                </a:tc>
                <a:tc>
                  <a:txBody>
                    <a:bodyPr/>
                    <a:lstStyle/>
                    <a:p>
                      <a:pPr algn="ctr"/>
                      <a:r>
                        <a:rPr lang="zh-CN" altLang="en-US" sz="1200" dirty="0" smtClean="0"/>
                        <a:t>县操作用户</a:t>
                      </a:r>
                      <a:endParaRPr lang="zh-CN" altLang="en-US" sz="1200" dirty="0"/>
                    </a:p>
                  </a:txBody>
                  <a:tcPr/>
                </a:tc>
              </a:tr>
              <a:tr h="230731">
                <a:tc vMerge="1">
                  <a:txBody>
                    <a:bodyPr/>
                    <a:lstStyle/>
                    <a:p>
                      <a:endParaRPr lang="zh-CN"/>
                    </a:p>
                  </a:txBody>
                  <a:tcPr/>
                </a:tc>
                <a:tc>
                  <a:txBody>
                    <a:bodyPr/>
                    <a:lstStyle/>
                    <a:p>
                      <a:pPr algn="ctr"/>
                      <a:r>
                        <a:rPr lang="zh-CN" altLang="en-US" sz="1200" dirty="0" smtClean="0"/>
                        <a:t>待打表</a:t>
                      </a:r>
                      <a:endParaRPr lang="zh-CN" altLang="en-US" sz="1200" dirty="0"/>
                    </a:p>
                  </a:txBody>
                  <a:tcPr/>
                </a:tc>
                <a:tc>
                  <a:txBody>
                    <a:bodyPr/>
                    <a:lstStyle/>
                    <a:p>
                      <a:pPr algn="ctr"/>
                      <a:r>
                        <a:rPr lang="zh-CN" altLang="en-US" sz="1200" dirty="0" smtClean="0"/>
                        <a:t>县操作用户</a:t>
                      </a:r>
                      <a:endParaRPr lang="zh-CN" altLang="en-US" sz="1200" dirty="0"/>
                    </a:p>
                  </a:txBody>
                  <a:tcPr/>
                </a:tc>
              </a:tr>
              <a:tr h="274320">
                <a:tc vMerge="1">
                  <a:txBody>
                    <a:bodyPr/>
                    <a:lstStyle/>
                    <a:p>
                      <a:endParaRPr lang="zh-CN"/>
                    </a:p>
                  </a:txBody>
                  <a:tcPr/>
                </a:tc>
                <a:tc>
                  <a:txBody>
                    <a:bodyPr/>
                    <a:lstStyle/>
                    <a:p>
                      <a:pPr algn="ctr"/>
                      <a:r>
                        <a:rPr lang="zh-CN" altLang="en-US" sz="1200" dirty="0" smtClean="0"/>
                        <a:t>作废</a:t>
                      </a:r>
                      <a:endParaRPr lang="zh-CN" altLang="en-US" sz="1200" dirty="0"/>
                    </a:p>
                  </a:txBody>
                  <a:tcPr/>
                </a:tc>
                <a:tc>
                  <a:txBody>
                    <a:bodyPr/>
                    <a:lstStyle/>
                    <a:p>
                      <a:pPr marL="0" marR="0" indent="0" algn="ctr" defTabSz="914400" rtl="0" eaLnBrk="1" latinLnBrk="0" hangingPunct="1">
                        <a:spcBef>
                          <a:spcPts val="0"/>
                        </a:spcBef>
                        <a:spcAft>
                          <a:spcPts val="0"/>
                        </a:spcAft>
                        <a:buClrTx/>
                        <a:buSzTx/>
                        <a:buFontTx/>
                        <a:buNone/>
                        <a:defRPr/>
                      </a:pPr>
                      <a:r>
                        <a:rPr lang="zh-CN" altLang="en-US" sz="1200" dirty="0" smtClean="0"/>
                        <a:t>县操作用户</a:t>
                      </a:r>
                    </a:p>
                  </a:txBody>
                  <a:tcPr/>
                </a:tc>
              </a:tr>
              <a:tr h="230731">
                <a:tc rowSpan="2">
                  <a:txBody>
                    <a:bodyPr/>
                    <a:lstStyle/>
                    <a:p>
                      <a:pPr algn="ctr"/>
                      <a:endParaRPr lang="en-US" altLang="zh-CN" sz="1200" b="1" dirty="0" smtClean="0"/>
                    </a:p>
                    <a:p>
                      <a:pPr algn="ctr"/>
                      <a:r>
                        <a:rPr lang="zh-CN" altLang="en-US" sz="1200" b="1" dirty="0" smtClean="0"/>
                        <a:t>待结算</a:t>
                      </a:r>
                      <a:endParaRPr lang="zh-CN" altLang="en-US" sz="1200" b="1" dirty="0"/>
                    </a:p>
                  </a:txBody>
                  <a:tcPr/>
                </a:tc>
                <a:tc>
                  <a:txBody>
                    <a:bodyPr/>
                    <a:lstStyle/>
                    <a:p>
                      <a:pPr algn="ctr"/>
                      <a:r>
                        <a:rPr lang="zh-CN" altLang="en-US" sz="1200" dirty="0" smtClean="0"/>
                        <a:t>冻结</a:t>
                      </a:r>
                      <a:endParaRPr lang="zh-CN" altLang="en-US" sz="1200" dirty="0"/>
                    </a:p>
                  </a:txBody>
                  <a:tcPr/>
                </a:tc>
                <a:tc>
                  <a:txBody>
                    <a:bodyPr/>
                    <a:lstStyle/>
                    <a:p>
                      <a:pPr marL="0" marR="0" indent="0" algn="ctr" defTabSz="914400" rtl="0" eaLnBrk="1" latinLnBrk="0" hangingPunct="1">
                        <a:spcBef>
                          <a:spcPts val="0"/>
                        </a:spcBef>
                        <a:spcAft>
                          <a:spcPts val="0"/>
                        </a:spcAft>
                        <a:buClrTx/>
                        <a:buSzTx/>
                        <a:buFontTx/>
                        <a:buNone/>
                        <a:defRPr/>
                      </a:pPr>
                      <a:r>
                        <a:rPr lang="zh-CN" altLang="en-US" sz="1200" dirty="0" smtClean="0"/>
                        <a:t>县财政用户</a:t>
                      </a:r>
                    </a:p>
                  </a:txBody>
                  <a:tcPr/>
                </a:tc>
              </a:tr>
              <a:tr h="230731">
                <a:tc vMerge="1">
                  <a:txBody>
                    <a:bodyPr/>
                    <a:lstStyle/>
                    <a:p>
                      <a:endParaRPr lang="zh-CN"/>
                    </a:p>
                  </a:txBody>
                  <a:tcPr/>
                </a:tc>
                <a:tc>
                  <a:txBody>
                    <a:bodyPr/>
                    <a:lstStyle/>
                    <a:p>
                      <a:pPr algn="ctr"/>
                      <a:r>
                        <a:rPr lang="zh-CN" altLang="en-US" sz="1200" dirty="0"/>
                        <a:t>待申请结算</a:t>
                      </a:r>
                    </a:p>
                  </a:txBody>
                  <a:tcPr/>
                </a:tc>
                <a:tc>
                  <a:txBody>
                    <a:bodyPr/>
                    <a:lstStyle/>
                    <a:p>
                      <a:pPr marL="0" marR="0" indent="0" algn="ctr" defTabSz="914400" rtl="0" eaLnBrk="1" latinLnBrk="0" hangingPunct="1">
                        <a:spcBef>
                          <a:spcPts val="0"/>
                        </a:spcBef>
                        <a:spcAft>
                          <a:spcPts val="0"/>
                        </a:spcAft>
                        <a:buClrTx/>
                        <a:buSzTx/>
                        <a:buFontTx/>
                        <a:buNone/>
                        <a:defRPr/>
                      </a:pPr>
                      <a:r>
                        <a:rPr lang="zh-CN" altLang="en-US" sz="1200" dirty="0" smtClean="0"/>
                        <a:t>县财政用户</a:t>
                      </a:r>
                    </a:p>
                  </a:txBody>
                  <a:tcPr/>
                </a:tc>
              </a:tr>
              <a:tr h="230731">
                <a:tc>
                  <a:txBody>
                    <a:bodyPr/>
                    <a:lstStyle/>
                    <a:p>
                      <a:pPr algn="ctr"/>
                      <a:r>
                        <a:rPr lang="en-US" altLang="zh-CN" sz="1200" b="1" dirty="0" smtClean="0">
                          <a:solidFill>
                            <a:srgbClr val="FF0000"/>
                          </a:solidFill>
                        </a:rPr>
                        <a:t>*</a:t>
                      </a:r>
                      <a:r>
                        <a:rPr lang="zh-CN" altLang="en-US" sz="1200" b="1" dirty="0" smtClean="0">
                          <a:solidFill>
                            <a:srgbClr val="FF0000"/>
                          </a:solidFill>
                        </a:rPr>
                        <a:t>已结算</a:t>
                      </a:r>
                      <a:endParaRPr lang="zh-CN" altLang="en-US" sz="1200" b="1" dirty="0">
                        <a:solidFill>
                          <a:srgbClr val="FF0000"/>
                        </a:solidFill>
                      </a:endParaRPr>
                    </a:p>
                  </a:txBody>
                  <a:tcPr/>
                </a:tc>
                <a:tc>
                  <a:txBody>
                    <a:bodyPr/>
                    <a:lstStyle/>
                    <a:p>
                      <a:pPr algn="ctr"/>
                      <a:r>
                        <a:rPr lang="zh-CN" altLang="en-US" sz="1200" dirty="0" smtClean="0">
                          <a:solidFill>
                            <a:srgbClr val="FF0000"/>
                          </a:solidFill>
                        </a:rPr>
                        <a:t>已结算已退货</a:t>
                      </a:r>
                      <a:endParaRPr lang="zh-CN" altLang="en-US" sz="1200" dirty="0">
                        <a:solidFill>
                          <a:srgbClr val="FF0000"/>
                        </a:solidFill>
                      </a:endParaRPr>
                    </a:p>
                  </a:txBody>
                  <a:tcPr/>
                </a:tc>
                <a:tc>
                  <a:txBody>
                    <a:bodyPr/>
                    <a:lstStyle/>
                    <a:p>
                      <a:pPr marL="0" marR="0" indent="0" algn="ctr" defTabSz="914400" rtl="0" eaLnBrk="1" latinLnBrk="0" hangingPunct="1">
                        <a:spcBef>
                          <a:spcPts val="0"/>
                        </a:spcBef>
                        <a:spcAft>
                          <a:spcPts val="0"/>
                        </a:spcAft>
                        <a:buClrTx/>
                        <a:buSzTx/>
                        <a:buFontTx/>
                        <a:buNone/>
                        <a:defRPr/>
                      </a:pPr>
                      <a:r>
                        <a:rPr lang="zh-CN" altLang="en-US" sz="1200" dirty="0" smtClean="0">
                          <a:solidFill>
                            <a:srgbClr val="FF0000"/>
                          </a:solidFill>
                        </a:rPr>
                        <a:t>县财政用户</a:t>
                      </a:r>
                    </a:p>
                  </a:txBody>
                  <a:tcPr/>
                </a:tc>
              </a:tr>
            </a:tbl>
          </a:graphicData>
        </a:graphic>
      </p:graphicFrame>
      <p:sp>
        <p:nvSpPr>
          <p:cNvPr id="24" name="TextBox 4"/>
          <p:cNvSpPr txBox="1">
            <a:spLocks noChangeArrowheads="1"/>
          </p:cNvSpPr>
          <p:nvPr/>
        </p:nvSpPr>
        <p:spPr bwMode="auto">
          <a:xfrm>
            <a:off x="428596" y="4543336"/>
            <a:ext cx="8072494" cy="598805"/>
          </a:xfrm>
          <a:prstGeom prst="rect">
            <a:avLst/>
          </a:prstGeom>
          <a:noFill/>
          <a:ln w="9525">
            <a:noFill/>
            <a:miter lim="800000"/>
          </a:ln>
        </p:spPr>
        <p:txBody>
          <a:bodyPr wrap="square">
            <a:spAutoFit/>
          </a:bodyPr>
          <a:lstStyle/>
          <a:p>
            <a:r>
              <a:rPr lang="zh-CN" altLang="en-US" sz="1100" dirty="0" smtClean="0">
                <a:solidFill>
                  <a:srgbClr val="FF0000"/>
                </a:solidFill>
                <a:latin typeface="微软雅黑" panose="020B0503020204020204" pitchFamily="34" charset="-122"/>
                <a:ea typeface="微软雅黑" panose="020B0503020204020204" pitchFamily="34" charset="-122"/>
              </a:rPr>
              <a:t>*说明</a:t>
            </a:r>
            <a:r>
              <a:rPr lang="zh-CN" altLang="en-US" sz="1100" dirty="0">
                <a:solidFill>
                  <a:srgbClr val="FF0000"/>
                </a:solidFill>
                <a:latin typeface="微软雅黑" panose="020B0503020204020204" pitchFamily="34" charset="-122"/>
                <a:ea typeface="微软雅黑" panose="020B0503020204020204" pitchFamily="34" charset="-122"/>
              </a:rPr>
              <a:t>：</a:t>
            </a:r>
            <a:endParaRPr lang="en-US" altLang="zh-CN" sz="1100" dirty="0">
              <a:solidFill>
                <a:srgbClr val="FF0000"/>
              </a:solidFill>
              <a:latin typeface="微软雅黑" panose="020B0503020204020204" pitchFamily="34" charset="-122"/>
              <a:ea typeface="微软雅黑" panose="020B0503020204020204" pitchFamily="34" charset="-122"/>
            </a:endParaRPr>
          </a:p>
          <a:p>
            <a:r>
              <a:rPr lang="zh-CN" altLang="en-US" sz="1100" dirty="0">
                <a:latin typeface="微软雅黑" panose="020B0503020204020204" pitchFamily="34" charset="-122"/>
                <a:ea typeface="微软雅黑" panose="020B0503020204020204" pitchFamily="34" charset="-122"/>
              </a:rPr>
              <a:t>       冻结的申请，可由市、县操作用户进行解除冻结，恢复冻结时状态。</a:t>
            </a:r>
            <a:endParaRPr lang="en-US" altLang="zh-CN" sz="1100" dirty="0">
              <a:latin typeface="微软雅黑" panose="020B0503020204020204" pitchFamily="34" charset="-122"/>
              <a:ea typeface="微软雅黑" panose="020B0503020204020204" pitchFamily="34" charset="-122"/>
            </a:endParaRPr>
          </a:p>
          <a:p>
            <a:r>
              <a:rPr lang="en-US" altLang="zh-CN" sz="1100" dirty="0">
                <a:latin typeface="微软雅黑" panose="020B0503020204020204" pitchFamily="34" charset="-122"/>
                <a:ea typeface="微软雅黑" panose="020B0503020204020204" pitchFamily="34" charset="-122"/>
              </a:rPr>
              <a:t>    </a:t>
            </a:r>
            <a:r>
              <a:rPr lang="en-US" altLang="zh-CN" sz="1100" dirty="0">
                <a:solidFill>
                  <a:srgbClr val="FF0000"/>
                </a:solidFill>
                <a:latin typeface="微软雅黑" panose="020B0503020204020204" pitchFamily="34" charset="-122"/>
                <a:ea typeface="微软雅黑" panose="020B0503020204020204" pitchFamily="34" charset="-122"/>
              </a:rPr>
              <a:t>   </a:t>
            </a:r>
            <a:r>
              <a:rPr lang="zh-CN" altLang="en-US" sz="1100" dirty="0">
                <a:solidFill>
                  <a:srgbClr val="FF0000"/>
                </a:solidFill>
                <a:latin typeface="微软雅黑" panose="020B0503020204020204" pitchFamily="34" charset="-122"/>
                <a:ea typeface="微软雅黑" panose="020B0503020204020204" pitchFamily="34" charset="-122"/>
              </a:rPr>
              <a:t>已结算已退货，用户操作时要谨慎，一旦完成已</a:t>
            </a:r>
            <a:r>
              <a:rPr lang="zh-CN" altLang="en-US" sz="1100" dirty="0" smtClean="0">
                <a:solidFill>
                  <a:srgbClr val="FF0000"/>
                </a:solidFill>
                <a:latin typeface="微软雅黑" panose="020B0503020204020204" pitchFamily="34" charset="-122"/>
                <a:ea typeface="微软雅黑" panose="020B0503020204020204" pitchFamily="34" charset="-122"/>
              </a:rPr>
              <a:t>结算已退货</a:t>
            </a:r>
            <a:r>
              <a:rPr lang="zh-CN" altLang="en-US" sz="1100" dirty="0">
                <a:solidFill>
                  <a:srgbClr val="FF0000"/>
                </a:solidFill>
                <a:latin typeface="微软雅黑" panose="020B0503020204020204" pitchFamily="34" charset="-122"/>
                <a:ea typeface="微软雅黑" panose="020B0503020204020204" pitchFamily="34" charset="-122"/>
              </a:rPr>
              <a:t>，申请等同作废，且不可恢复</a:t>
            </a:r>
            <a:r>
              <a:rPr lang="zh-CN" altLang="en-US" sz="1100" dirty="0" smtClean="0">
                <a:solidFill>
                  <a:srgbClr val="FF0000"/>
                </a:solidFill>
                <a:latin typeface="微软雅黑" panose="020B0503020204020204" pitchFamily="34" charset="-122"/>
                <a:ea typeface="微软雅黑" panose="020B0503020204020204" pitchFamily="34" charset="-122"/>
              </a:rPr>
              <a:t>。</a:t>
            </a:r>
          </a:p>
        </p:txBody>
      </p:sp>
      <p:sp>
        <p:nvSpPr>
          <p:cNvPr id="6"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原创设计师QQ598969553      _1"/>
          <p:cNvSpPr/>
          <p:nvPr/>
        </p:nvSpPr>
        <p:spPr>
          <a:xfrm>
            <a:off x="2843808" y="906574"/>
            <a:ext cx="3330351" cy="3330351"/>
          </a:xfrm>
          <a:prstGeom prst="ellipse">
            <a:avLst/>
          </a:prstGeom>
          <a:solidFill>
            <a:srgbClr val="F6F6F7"/>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微软雅黑" panose="020B0503020204020204" pitchFamily="34" charset="-122"/>
            </a:endParaRPr>
          </a:p>
        </p:txBody>
      </p:sp>
      <p:grpSp>
        <p:nvGrpSpPr>
          <p:cNvPr id="2" name="原创设计师QQ598969553      _2"/>
          <p:cNvGrpSpPr/>
          <p:nvPr/>
        </p:nvGrpSpPr>
        <p:grpSpPr>
          <a:xfrm>
            <a:off x="2950008" y="1033703"/>
            <a:ext cx="2606803" cy="2585874"/>
            <a:chOff x="2924521" y="1777488"/>
            <a:chExt cx="1974706" cy="1958851"/>
          </a:xfrm>
        </p:grpSpPr>
        <p:sp>
          <p:nvSpPr>
            <p:cNvPr id="47" name="椭圆 46"/>
            <p:cNvSpPr/>
            <p:nvPr/>
          </p:nvSpPr>
          <p:spPr>
            <a:xfrm>
              <a:off x="2924521" y="1777488"/>
              <a:ext cx="570404" cy="570404"/>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accent1"/>
                  </a:solidFill>
                  <a:ea typeface="微软雅黑" panose="020B0503020204020204" pitchFamily="34" charset="-122"/>
                </a:rPr>
                <a:t>03</a:t>
              </a:r>
              <a:endParaRPr lang="zh-CN" altLang="en-US" sz="2000" dirty="0">
                <a:solidFill>
                  <a:schemeClr val="accent1"/>
                </a:solidFill>
                <a:ea typeface="微软雅黑" panose="020B0503020204020204" pitchFamily="34" charset="-122"/>
              </a:endParaRPr>
            </a:p>
          </p:txBody>
        </p:sp>
        <p:sp>
          <p:nvSpPr>
            <p:cNvPr id="48" name="椭圆 47"/>
            <p:cNvSpPr/>
            <p:nvPr/>
          </p:nvSpPr>
          <p:spPr>
            <a:xfrm>
              <a:off x="3311728" y="2148840"/>
              <a:ext cx="1587499" cy="1587499"/>
            </a:xfrm>
            <a:prstGeom prst="ellipse">
              <a:avLst/>
            </a:prstGeom>
            <a:gradFill flip="none" rotWithShape="1">
              <a:gsLst>
                <a:gs pos="18000">
                  <a:srgbClr val="C6C6C6"/>
                </a:gs>
                <a:gs pos="0">
                  <a:schemeClr val="bg1">
                    <a:lumMod val="75000"/>
                  </a:schemeClr>
                </a:gs>
                <a:gs pos="61000">
                  <a:srgbClr val="EEEEEE"/>
                </a:gs>
                <a:gs pos="100000">
                  <a:schemeClr val="bg1">
                    <a:tint val="23500"/>
                    <a:satMod val="160000"/>
                    <a:lumMod val="96000"/>
                  </a:schemeClr>
                </a:gs>
              </a:gsLst>
              <a:lin ang="7800000" scaled="0"/>
              <a:tileRect/>
            </a:gradFill>
            <a:ln w="9525" cap="flat" cmpd="sng">
              <a:gradFill flip="none" rotWithShape="1">
                <a:gsLst>
                  <a:gs pos="100000">
                    <a:schemeClr val="bg1">
                      <a:lumMod val="65000"/>
                    </a:schemeClr>
                  </a:gs>
                  <a:gs pos="0">
                    <a:schemeClr val="bg1">
                      <a:lumMod val="0"/>
                      <a:lumOff val="100000"/>
                    </a:schemeClr>
                  </a:gs>
                  <a:gs pos="54000">
                    <a:schemeClr val="bg1">
                      <a:lumMod val="85000"/>
                    </a:schemeClr>
                  </a:gs>
                </a:gsLst>
                <a:lin ang="7800000" scaled="0"/>
                <a:tileRect/>
              </a:gradFill>
              <a:prstDash val="solid"/>
              <a:round/>
            </a:ln>
            <a:effectLst>
              <a:outerShdw blurRad="177800" dist="63500" dir="7800000" sx="105000" sy="105000" algn="r" rotWithShape="0">
                <a:prstClr val="black">
                  <a:alpha val="22000"/>
                </a:prstClr>
              </a:outerShdw>
              <a:softEdge rad="0"/>
            </a:effectLst>
            <a:scene3d>
              <a:camera prst="orthographicFront"/>
              <a:lightRig rig="fla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white"/>
                </a:solidFill>
                <a:ea typeface="微软雅黑" panose="020B0503020204020204" pitchFamily="34" charset="-122"/>
              </a:endParaRPr>
            </a:p>
          </p:txBody>
        </p:sp>
      </p:grpSp>
      <p:sp>
        <p:nvSpPr>
          <p:cNvPr id="49" name="原创设计师QQ598969553      _3"/>
          <p:cNvSpPr txBox="1"/>
          <p:nvPr/>
        </p:nvSpPr>
        <p:spPr>
          <a:xfrm>
            <a:off x="3702996" y="2219376"/>
            <a:ext cx="1568450" cy="400110"/>
          </a:xfrm>
          <a:prstGeom prst="rect">
            <a:avLst/>
          </a:prstGeom>
          <a:noFill/>
        </p:spPr>
        <p:txBody>
          <a:bodyPr wrap="square" rtlCol="0">
            <a:spAutoFit/>
          </a:bodyPr>
          <a:lstStyle/>
          <a:p>
            <a:pPr algn="ctr"/>
            <a:r>
              <a:rPr lang="en-US" altLang="zh-CN" sz="2000" dirty="0">
                <a:solidFill>
                  <a:schemeClr val="accent1"/>
                </a:solidFill>
                <a:ea typeface="微软雅黑" panose="020B0503020204020204" pitchFamily="34" charset="-122"/>
              </a:rPr>
              <a:t>PART </a:t>
            </a:r>
            <a:r>
              <a:rPr lang="en-US" altLang="zh-CN" sz="2000" dirty="0" smtClean="0">
                <a:solidFill>
                  <a:schemeClr val="accent1"/>
                </a:solidFill>
                <a:ea typeface="微软雅黑" panose="020B0503020204020204" pitchFamily="34" charset="-122"/>
              </a:rPr>
              <a:t>03</a:t>
            </a:r>
            <a:endParaRPr lang="zh-CN" altLang="en-US" sz="2000" dirty="0">
              <a:solidFill>
                <a:schemeClr val="accent1"/>
              </a:solidFill>
              <a:ea typeface="微软雅黑" panose="020B0503020204020204" pitchFamily="34" charset="-122"/>
            </a:endParaRPr>
          </a:p>
        </p:txBody>
      </p:sp>
      <p:sp>
        <p:nvSpPr>
          <p:cNvPr id="50" name="原创设计师QQ598969553      _4"/>
          <p:cNvSpPr txBox="1"/>
          <p:nvPr/>
        </p:nvSpPr>
        <p:spPr>
          <a:xfrm>
            <a:off x="3598221" y="2578861"/>
            <a:ext cx="1778000" cy="398780"/>
          </a:xfrm>
          <a:prstGeom prst="rect">
            <a:avLst/>
          </a:prstGeom>
          <a:noFill/>
        </p:spPr>
        <p:txBody>
          <a:bodyPr wrap="square" rtlCol="0">
            <a:spAutoFit/>
          </a:bodyPr>
          <a:lstStyle/>
          <a:p>
            <a:pPr algn="ctr"/>
            <a:r>
              <a:rPr lang="zh-CN" altLang="en-US" sz="2000" b="1" dirty="0" smtClean="0">
                <a:latin typeface="微软雅黑" panose="020B0503020204020204" pitchFamily="34" charset="-122"/>
                <a:ea typeface="微软雅黑" panose="020B0503020204020204" pitchFamily="34" charset="-122"/>
              </a:rPr>
              <a:t>县级用户</a:t>
            </a:r>
            <a:endParaRPr lang="zh-CN" altLang="en-US" sz="2000" b="1" dirty="0">
              <a:latin typeface="微软雅黑" panose="020B0503020204020204" pitchFamily="34" charset="-122"/>
              <a:ea typeface="微软雅黑" panose="020B0503020204020204" pitchFamily="34" charset="-122"/>
            </a:endParaRPr>
          </a:p>
        </p:txBody>
      </p:sp>
      <p:pic>
        <p:nvPicPr>
          <p:cNvPr id="9" name="Picture 64"/>
          <p:cNvPicPr>
            <a:picLocks noGrp="1" noSelect="1" noRot="1" noChangeAspect="1" noMove="1" noResize="1" noChangeShapeType="1"/>
          </p:cNvPicPr>
          <p:nvPr/>
        </p:nvPicPr>
        <p:blipFill>
          <a:blip r:embed="rId3" cstate="screen"/>
          <a:stretch>
            <a:fillRect/>
          </a:stretch>
        </p:blipFill>
        <p:spPr>
          <a:xfrm>
            <a:off x="3583616" y="17705564"/>
            <a:ext cx="1976768" cy="511028"/>
          </a:xfrm>
          <a:prstGeom prst="rect">
            <a:avLst/>
          </a:prstGeom>
        </p:spPr>
      </p:pic>
      <p:sp>
        <p:nvSpPr>
          <p:cNvPr id="10" name="原创设计师QQ598969553      _24">
            <a:hlinkClick r:id="rId4" action="ppaction://hlinksldjump"/>
          </p:cNvPr>
          <p:cNvSpPr>
            <a:spLocks noEditPoints="1"/>
          </p:cNvSpPr>
          <p:nvPr/>
        </p:nvSpPr>
        <p:spPr bwMode="auto">
          <a:xfrm>
            <a:off x="8897417" y="4885810"/>
            <a:ext cx="246583" cy="257690"/>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accent1"/>
          </a:solidFill>
          <a:ln>
            <a:noFill/>
          </a:ln>
        </p:spPr>
        <p:txBody>
          <a:bodyPr vert="horz" wrap="square" lIns="91440" tIns="45720" rIns="91440" bIns="45720" numCol="1" anchor="t" anchorCtr="0" compatLnSpc="1"/>
          <a:lstStyle/>
          <a:p>
            <a:endParaRPr lang="zh-CN" altLang="en-US" sz="1400">
              <a:solidFill>
                <a:prstClr val="black"/>
              </a:solidFill>
              <a:ea typeface="微软雅黑" panose="020B0503020204020204" pitchFamily="34" charset="-122"/>
            </a:endParaRPr>
          </a:p>
        </p:txBody>
      </p:sp>
    </p:spTree>
  </p:cSld>
  <p:clrMapOvr>
    <a:masterClrMapping/>
  </p:clrMapOvr>
  <p:transition spd="slow" advTm="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57c2c5c7-5c61-4c55-bb84-5a531284eb91}"/>
</p:tagLst>
</file>

<file path=ppt/tags/tag2.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ags/tag3.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151208221311"/>
  <p:tag name="MH_LIBRARY" val="GRAPHIC"/>
  <p:tag name="MH_TYPE" val="Other"/>
  <p:tag name="MH_ORDER" val="2"/>
</p:tagLst>
</file>

<file path=ppt/theme/theme1.xml><?xml version="1.0" encoding="utf-8"?>
<a:theme xmlns:a="http://schemas.openxmlformats.org/drawingml/2006/main" name="第一PPT，www.1ppt.com​">
  <a:themeElements>
    <a:clrScheme name="自定义 1">
      <a:dk1>
        <a:sysClr val="windowText" lastClr="000000"/>
      </a:dk1>
      <a:lt1>
        <a:sysClr val="window" lastClr="FFFFFF"/>
      </a:lt1>
      <a:dk2>
        <a:srgbClr val="44546A"/>
      </a:dk2>
      <a:lt2>
        <a:srgbClr val="E7E6E6"/>
      </a:lt2>
      <a:accent1>
        <a:srgbClr val="0073C3"/>
      </a:accent1>
      <a:accent2>
        <a:srgbClr val="01B0F1"/>
      </a:accent2>
      <a:accent3>
        <a:srgbClr val="0073C3"/>
      </a:accent3>
      <a:accent4>
        <a:srgbClr val="01B0F1"/>
      </a:accent4>
      <a:accent5>
        <a:srgbClr val="0073C3"/>
      </a:accent5>
      <a:accent6>
        <a:srgbClr val="01B0F1"/>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TotalTime>
  <Words>1951</Words>
  <Application>Microsoft Office PowerPoint</Application>
  <PresentationFormat>全屏显示(16:9)</PresentationFormat>
  <Paragraphs>327</Paragraphs>
  <Slides>32</Slides>
  <Notes>25</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第一PPT，www.1ppt.com​</vt:lpstr>
      <vt:lpstr>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vector>
  </TitlesOfParts>
  <Company>iTianKong.com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微立体创业计划书</dc:title>
  <dc:creator>www.1ppt.com</dc:creator>
  <cp:keywords>www.1ppt.com</cp:keywords>
  <cp:lastModifiedBy>WanHong</cp:lastModifiedBy>
  <cp:revision>493</cp:revision>
  <dcterms:created xsi:type="dcterms:W3CDTF">2015-12-26T16:30:00Z</dcterms:created>
  <dcterms:modified xsi:type="dcterms:W3CDTF">2019-06-18T02:46:53Z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